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
  </p:notesMasterIdLst>
  <p:handoutMasterIdLst>
    <p:handoutMasterId r:id="rId15"/>
  </p:handoutMasterIdLst>
  <p:sldIdLst>
    <p:sldId id="256" r:id="rId2"/>
    <p:sldId id="364" r:id="rId3"/>
    <p:sldId id="361" r:id="rId4"/>
    <p:sldId id="355" r:id="rId5"/>
    <p:sldId id="359" r:id="rId6"/>
    <p:sldId id="356" r:id="rId7"/>
    <p:sldId id="360" r:id="rId8"/>
    <p:sldId id="357" r:id="rId9"/>
    <p:sldId id="350" r:id="rId10"/>
    <p:sldId id="365" r:id="rId11"/>
    <p:sldId id="366" r:id="rId12"/>
    <p:sldId id="349" r:id="rId13"/>
  </p:sldIdLst>
  <p:sldSz cx="9144000" cy="6858000" type="screen4x3"/>
  <p:notesSz cx="6669088" cy="9928225"/>
  <p:defaultTextStyle>
    <a:defPPr>
      <a:defRPr lang="nb-NO"/>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DAD"/>
    <a:srgbClr val="F1AA31"/>
    <a:srgbClr val="FFFFFF"/>
    <a:srgbClr val="D2BA00"/>
    <a:srgbClr val="D57D29"/>
    <a:srgbClr val="C6282D"/>
    <a:srgbClr val="00A0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28" autoAdjust="0"/>
    <p:restoredTop sz="97943" autoAdjust="0"/>
  </p:normalViewPr>
  <p:slideViewPr>
    <p:cSldViewPr>
      <p:cViewPr>
        <p:scale>
          <a:sx n="90" d="100"/>
          <a:sy n="90" d="100"/>
        </p:scale>
        <p:origin x="-792" y="-1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5085179" y="272337"/>
            <a:ext cx="1333818" cy="496411"/>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rgbClr val="000000"/>
                </a:solidFill>
              </a:defRPr>
            </a:lvl1pPr>
          </a:lstStyle>
          <a:p>
            <a:pPr>
              <a:defRPr/>
            </a:pPr>
            <a:fld id="{C5BB67E1-BCB1-44B9-B6C2-786D3CA8B6FD}" type="datetime1">
              <a:rPr lang="nb-NO"/>
              <a:pPr>
                <a:defRPr/>
              </a:pPr>
              <a:t>21.10.2015</a:t>
            </a:fld>
            <a:endParaRPr lang="nb-NO"/>
          </a:p>
        </p:txBody>
      </p:sp>
      <p:sp>
        <p:nvSpPr>
          <p:cNvPr id="4100" name="Rectangle 4"/>
          <p:cNvSpPr>
            <a:spLocks noGrp="1" noChangeArrowheads="1"/>
          </p:cNvSpPr>
          <p:nvPr>
            <p:ph type="ftr" sz="quarter" idx="2"/>
          </p:nvPr>
        </p:nvSpPr>
        <p:spPr bwMode="auto">
          <a:xfrm>
            <a:off x="518707" y="9419749"/>
            <a:ext cx="4845896" cy="2602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000000"/>
                </a:solidFill>
              </a:defRPr>
            </a:lvl1pPr>
          </a:lstStyle>
          <a:p>
            <a:pPr>
              <a:defRPr/>
            </a:pPr>
            <a:endParaRPr lang="nb-NO"/>
          </a:p>
        </p:txBody>
      </p:sp>
      <p:sp>
        <p:nvSpPr>
          <p:cNvPr id="4101" name="Rectangle 5"/>
          <p:cNvSpPr>
            <a:spLocks noGrp="1" noChangeArrowheads="1"/>
          </p:cNvSpPr>
          <p:nvPr>
            <p:ph type="sldNum" sz="quarter" idx="3"/>
          </p:nvPr>
        </p:nvSpPr>
        <p:spPr bwMode="auto">
          <a:xfrm>
            <a:off x="5576098" y="9419749"/>
            <a:ext cx="666909" cy="234416"/>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folHlink"/>
                </a:solidFill>
              </a:defRPr>
            </a:lvl1pPr>
          </a:lstStyle>
          <a:p>
            <a:pPr>
              <a:defRPr/>
            </a:pPr>
            <a:r>
              <a:rPr lang="nb-NO"/>
              <a:t>side </a:t>
            </a:r>
            <a:fld id="{3BDC75C3-134F-452A-9AE7-FACFFCCF947D}" type="slidenum">
              <a:rPr lang="nb-NO"/>
              <a:pPr>
                <a:defRPr/>
              </a:pPr>
              <a:t>‹#›</a:t>
            </a:fld>
            <a:endParaRPr lang="nb-NO"/>
          </a:p>
        </p:txBody>
      </p:sp>
      <p:pic>
        <p:nvPicPr>
          <p:cNvPr id="22533" name="Picture 8" descr="powerpoint_logo"/>
          <p:cNvPicPr>
            <a:picLocks noChangeAspect="1" noChangeArrowheads="1"/>
          </p:cNvPicPr>
          <p:nvPr/>
        </p:nvPicPr>
        <p:blipFill>
          <a:blip r:embed="rId2" cstate="print"/>
          <a:srcRect/>
          <a:stretch>
            <a:fillRect/>
          </a:stretch>
        </p:blipFill>
        <p:spPr bwMode="auto">
          <a:xfrm>
            <a:off x="0" y="0"/>
            <a:ext cx="5092899" cy="675671"/>
          </a:xfrm>
          <a:prstGeom prst="rect">
            <a:avLst/>
          </a:prstGeom>
          <a:noFill/>
          <a:ln w="9525">
            <a:noFill/>
            <a:miter lim="800000"/>
            <a:headEnd/>
            <a:tailEnd/>
          </a:ln>
        </p:spPr>
      </p:pic>
    </p:spTree>
    <p:extLst>
      <p:ext uri="{BB962C8B-B14F-4D97-AF65-F5344CB8AC3E}">
        <p14:creationId xmlns:p14="http://schemas.microsoft.com/office/powerpoint/2010/main" val="105038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112241" y="9349079"/>
            <a:ext cx="815111" cy="4964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rgbClr val="000000"/>
                </a:solidFill>
              </a:defRPr>
            </a:lvl1pPr>
          </a:lstStyle>
          <a:p>
            <a:pPr>
              <a:defRPr/>
            </a:pPr>
            <a:fld id="{6FAF42B4-8FCC-4E97-8167-3165743975C4}" type="datetime1">
              <a:rPr lang="nb-NO"/>
              <a:pPr>
                <a:defRPr/>
              </a:pPr>
              <a:t>21.10.2015</a:t>
            </a:fld>
            <a:endParaRPr lang="nb-NO"/>
          </a:p>
        </p:txBody>
      </p:sp>
      <p:sp>
        <p:nvSpPr>
          <p:cNvPr id="20483"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9212" y="4715907"/>
            <a:ext cx="4890665" cy="35576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3078" name="Rectangle 6"/>
          <p:cNvSpPr>
            <a:spLocks noGrp="1" noChangeArrowheads="1"/>
          </p:cNvSpPr>
          <p:nvPr>
            <p:ph type="ftr" sz="quarter" idx="4"/>
          </p:nvPr>
        </p:nvSpPr>
        <p:spPr bwMode="auto">
          <a:xfrm>
            <a:off x="222303" y="9349079"/>
            <a:ext cx="2889938" cy="4964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rgbClr val="000000"/>
                </a:solidFill>
              </a:defRPr>
            </a:lvl1pPr>
          </a:lstStyle>
          <a:p>
            <a:pPr>
              <a:defRPr/>
            </a:pPr>
            <a:r>
              <a:rPr lang="nb-NO"/>
              <a:t> </a:t>
            </a:r>
          </a:p>
        </p:txBody>
      </p:sp>
      <p:sp>
        <p:nvSpPr>
          <p:cNvPr id="3079" name="Rectangle 7"/>
          <p:cNvSpPr>
            <a:spLocks noGrp="1" noChangeArrowheads="1"/>
          </p:cNvSpPr>
          <p:nvPr>
            <p:ph type="sldNum" sz="quarter" idx="5"/>
          </p:nvPr>
        </p:nvSpPr>
        <p:spPr bwMode="auto">
          <a:xfrm>
            <a:off x="3927352" y="9349079"/>
            <a:ext cx="592808" cy="4964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folHlink"/>
                </a:solidFill>
              </a:defRPr>
            </a:lvl1pPr>
          </a:lstStyle>
          <a:p>
            <a:pPr>
              <a:defRPr/>
            </a:pPr>
            <a:r>
              <a:rPr lang="nb-NO"/>
              <a:t>side </a:t>
            </a:r>
            <a:fld id="{19B33B2F-FA79-4CC7-BBE2-165456899D87}" type="slidenum">
              <a:rPr lang="nb-NO"/>
              <a:pPr>
                <a:defRPr/>
              </a:pPr>
              <a:t>‹#›</a:t>
            </a:fld>
            <a:endParaRPr lang="nb-NO"/>
          </a:p>
        </p:txBody>
      </p:sp>
    </p:spTree>
    <p:extLst>
      <p:ext uri="{BB962C8B-B14F-4D97-AF65-F5344CB8AC3E}">
        <p14:creationId xmlns:p14="http://schemas.microsoft.com/office/powerpoint/2010/main" val="429274767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E96CCF16-C4CE-462E-AD5F-1B96B074EA6D}" type="datetime1">
              <a:rPr lang="nb-NO" smtClean="0"/>
              <a:pPr/>
              <a:t>21.10.2015</a:t>
            </a:fld>
            <a:endParaRPr lang="nb-NO" smtClean="0"/>
          </a:p>
        </p:txBody>
      </p:sp>
      <p:sp>
        <p:nvSpPr>
          <p:cNvPr id="21507" name="Rectangle 6"/>
          <p:cNvSpPr>
            <a:spLocks noGrp="1" noChangeArrowheads="1"/>
          </p:cNvSpPr>
          <p:nvPr>
            <p:ph type="ftr" sz="quarter" idx="4"/>
          </p:nvPr>
        </p:nvSpPr>
        <p:spPr>
          <a:noFill/>
        </p:spPr>
        <p:txBody>
          <a:bodyPr/>
          <a:lstStyle/>
          <a:p>
            <a:r>
              <a:rPr lang="nb-NO" smtClean="0"/>
              <a:t> </a:t>
            </a:r>
          </a:p>
        </p:txBody>
      </p:sp>
      <p:sp>
        <p:nvSpPr>
          <p:cNvPr id="21508" name="Rectangle 7"/>
          <p:cNvSpPr>
            <a:spLocks noGrp="1" noChangeArrowheads="1"/>
          </p:cNvSpPr>
          <p:nvPr>
            <p:ph type="sldNum" sz="quarter" idx="5"/>
          </p:nvPr>
        </p:nvSpPr>
        <p:spPr>
          <a:noFill/>
        </p:spPr>
        <p:txBody>
          <a:bodyPr/>
          <a:lstStyle/>
          <a:p>
            <a:r>
              <a:rPr lang="nb-NO" smtClean="0"/>
              <a:t>side </a:t>
            </a:r>
            <a:fld id="{CE15A4E9-9917-4E87-B0B0-1461A00F269B}" type="slidenum">
              <a:rPr lang="nb-NO" smtClean="0"/>
              <a:pPr/>
              <a:t>1</a:t>
            </a:fld>
            <a:endParaRPr lang="nb-NO" smtClean="0"/>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eaLnBrk="1" hangingPunct="1"/>
            <a:r>
              <a:rPr lang="nn-NO" dirty="0" err="1" smtClean="0"/>
              <a:t>Dear</a:t>
            </a:r>
            <a:r>
              <a:rPr lang="nn-NO" dirty="0" smtClean="0"/>
              <a:t> </a:t>
            </a:r>
            <a:r>
              <a:rPr lang="nn-NO" dirty="0" err="1" smtClean="0"/>
              <a:t>colleagues</a:t>
            </a:r>
            <a:endParaRPr lang="nn-NO"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n-NO" dirty="0" smtClean="0"/>
              <a:t>I</a:t>
            </a:r>
            <a:r>
              <a:rPr lang="nn-NO" baseline="0" dirty="0" smtClean="0"/>
              <a:t> have </a:t>
            </a:r>
            <a:r>
              <a:rPr lang="nn-NO" baseline="0" dirty="0" err="1" smtClean="0"/>
              <a:t>been</a:t>
            </a:r>
            <a:r>
              <a:rPr lang="nn-NO" baseline="0" dirty="0" smtClean="0"/>
              <a:t> </a:t>
            </a:r>
            <a:r>
              <a:rPr lang="nn-NO" baseline="0" dirty="0" err="1" smtClean="0"/>
              <a:t>asked</a:t>
            </a:r>
            <a:r>
              <a:rPr lang="nn-NO" baseline="0" dirty="0" smtClean="0"/>
              <a:t> to talk </a:t>
            </a:r>
            <a:r>
              <a:rPr lang="nn-NO" baseline="0" dirty="0" err="1" smtClean="0"/>
              <a:t>about</a:t>
            </a:r>
            <a:r>
              <a:rPr lang="en-US" sz="1200" kern="1200" dirty="0" smtClean="0">
                <a:solidFill>
                  <a:schemeClr val="tx1"/>
                </a:solidFill>
                <a:latin typeface="Arial" charset="0"/>
                <a:ea typeface="+mn-ea"/>
                <a:cs typeface="Arial" charset="0"/>
              </a:rPr>
              <a:t> how the Norwegian maritime cluster looks like and how it functions and how it has been changing over the years more</a:t>
            </a:r>
            <a:r>
              <a:rPr lang="en-US" sz="1200" kern="1200" baseline="0" dirty="0" smtClean="0">
                <a:solidFill>
                  <a:schemeClr val="tx1"/>
                </a:solidFill>
                <a:latin typeface="Arial" charset="0"/>
                <a:ea typeface="+mn-ea"/>
                <a:cs typeface="Arial" charset="0"/>
              </a:rPr>
              <a:t> and more into</a:t>
            </a:r>
            <a:r>
              <a:rPr lang="en-US" sz="1200" kern="1200" dirty="0" smtClean="0">
                <a:solidFill>
                  <a:schemeClr val="tx1"/>
                </a:solidFill>
                <a:latin typeface="Arial" charset="0"/>
                <a:ea typeface="+mn-ea"/>
                <a:cs typeface="Arial" charset="0"/>
              </a:rPr>
              <a:t> specialized ships and offshore equipments with advanced technology.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I will also take the opportunity to prove wrong the</a:t>
            </a:r>
            <a:r>
              <a:rPr lang="en-US" sz="1200" kern="1200" baseline="0" dirty="0" smtClean="0">
                <a:solidFill>
                  <a:schemeClr val="tx1"/>
                </a:solidFill>
                <a:latin typeface="Arial" charset="0"/>
                <a:ea typeface="+mn-ea"/>
                <a:cs typeface="Arial" charset="0"/>
              </a:rPr>
              <a:t> notion that shipbuilding has moved away from Europe and the Nordic countries because of high costs.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As I will try to show you the maritime industry has in fact strengthened its position in Norway over the last 10 years, and now creates more employment and much more value than it did 10 years ago.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The main driver is the worlds demand for energy and for us, of course, especially related to our offshore oil and gas sector on the Norwegian continental shelf.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XXX</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And  explanation is naturally that we have become big in the production of highly technological vessels and equipment. We do not produce hulls any more, but we import hulls and equip them to respond to high technological and environmental demands.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kern="1200" dirty="0" smtClean="0">
              <a:solidFill>
                <a:schemeClr val="tx1"/>
              </a:solidFill>
              <a:latin typeface="Arial" charset="0"/>
              <a:ea typeface="+mn-ea"/>
              <a:cs typeface="Arial" charset="0"/>
            </a:endParaRPr>
          </a:p>
          <a:p>
            <a:pPr eaLnBrk="1" hangingPunct="1"/>
            <a:endParaRPr lang="nn-NO" dirty="0" smtClean="0"/>
          </a:p>
        </p:txBody>
      </p:sp>
    </p:spTree>
    <p:extLst>
      <p:ext uri="{BB962C8B-B14F-4D97-AF65-F5344CB8AC3E}">
        <p14:creationId xmlns:p14="http://schemas.microsoft.com/office/powerpoint/2010/main" val="92220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A74110-37E5-44B3-9864-9559819B2E83}" type="slidenum">
              <a:rPr lang="nb-NO" altLang="nb-NO">
                <a:solidFill>
                  <a:prstClr val="black"/>
                </a:solidFill>
              </a:rPr>
              <a:pPr eaLnBrk="1" hangingPunct="1"/>
              <a:t>4</a:t>
            </a:fld>
            <a:endParaRPr lang="nb-NO" altLang="nb-NO">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nb-NO" dirty="0" smtClean="0"/>
              <a:t>Before I came to </a:t>
            </a:r>
            <a:r>
              <a:rPr lang="en-US" altLang="nb-NO" dirty="0" err="1" smtClean="0"/>
              <a:t>Fellesforbundet</a:t>
            </a:r>
            <a:r>
              <a:rPr lang="en-US" altLang="nb-NO" dirty="0" smtClean="0"/>
              <a:t> I was managing director for the Norwegian maritime forum for five years,</a:t>
            </a:r>
            <a:r>
              <a:rPr lang="en-US" altLang="nb-NO" baseline="0" dirty="0" smtClean="0"/>
              <a:t> and I always started my introductions or presentations with this slide. The rings in the water shows the maritime cluster, with the ship-owners and the seafarers as the core. They are the core because you of course need ship-owners to invest in building ships and you need to have sufficient basic maritime skills in the cluster. </a:t>
            </a:r>
            <a:r>
              <a:rPr lang="en-US" altLang="nb-NO" dirty="0" smtClean="0"/>
              <a:t>In many ways this slide also shows the members of the Maritime Forum in Norway.</a:t>
            </a:r>
          </a:p>
          <a:p>
            <a:pPr eaLnBrk="1" hangingPunct="1">
              <a:spcBef>
                <a:spcPct val="0"/>
              </a:spcBef>
            </a:pPr>
            <a:endParaRPr lang="en-US" altLang="nb-NO" dirty="0" smtClean="0"/>
          </a:p>
          <a:p>
            <a:pPr eaLnBrk="1" hangingPunct="1">
              <a:spcBef>
                <a:spcPct val="0"/>
              </a:spcBef>
            </a:pPr>
            <a:r>
              <a:rPr lang="en-US" altLang="nb-NO" dirty="0" smtClean="0"/>
              <a:t>The maritime cluster composed of four main groups: </a:t>
            </a:r>
            <a:r>
              <a:rPr lang="en-US" altLang="nb-NO" i="1" dirty="0" smtClean="0"/>
              <a:t>ship owners</a:t>
            </a:r>
            <a:r>
              <a:rPr lang="en-US" altLang="nb-NO" dirty="0" smtClean="0"/>
              <a:t>, </a:t>
            </a:r>
            <a:r>
              <a:rPr lang="en-US" altLang="nb-NO" i="1" dirty="0" smtClean="0"/>
              <a:t>maritime services</a:t>
            </a:r>
            <a:r>
              <a:rPr lang="en-US" altLang="nb-NO" dirty="0" smtClean="0"/>
              <a:t> (such as legal, insurance, finance,</a:t>
            </a:r>
            <a:r>
              <a:rPr lang="en-US" altLang="nb-NO" baseline="0" dirty="0" smtClean="0"/>
              <a:t> design and so on</a:t>
            </a:r>
            <a:r>
              <a:rPr lang="en-US" altLang="nb-NO" dirty="0" smtClean="0"/>
              <a:t>), </a:t>
            </a:r>
            <a:r>
              <a:rPr lang="en-US" altLang="nb-NO" i="1" dirty="0" smtClean="0"/>
              <a:t>ship</a:t>
            </a:r>
            <a:r>
              <a:rPr lang="en-US" altLang="nb-NO" i="1" baseline="0" dirty="0" smtClean="0"/>
              <a:t> equipment</a:t>
            </a:r>
            <a:r>
              <a:rPr lang="en-US" altLang="nb-NO" i="1" dirty="0" smtClean="0"/>
              <a:t> </a:t>
            </a:r>
            <a:r>
              <a:rPr lang="en-US" altLang="nb-NO" dirty="0" smtClean="0"/>
              <a:t>and </a:t>
            </a:r>
            <a:r>
              <a:rPr lang="en-US" altLang="nb-NO" i="1" dirty="0" smtClean="0"/>
              <a:t>ship building</a:t>
            </a:r>
            <a:r>
              <a:rPr lang="en-US" altLang="nb-NO" dirty="0" smtClean="0"/>
              <a:t>. These main groups are surrounded by facilitating industries. The Norwegian Maritime cluster has another special feature, its close relation to the oil and gas sector, bank and finance and IT has resulted in a niche where Norway has a competitive advantage over other shipping clusters. I used to say that the success</a:t>
            </a:r>
            <a:r>
              <a:rPr lang="en-US" altLang="nb-NO" baseline="0" dirty="0" smtClean="0"/>
              <a:t> criteria for the Norwegian maritime cluster is that we got high competence in all of the four main groups and at all levels… </a:t>
            </a:r>
            <a:endParaRPr lang="en-US" altLang="nb-NO" dirty="0" smtClean="0"/>
          </a:p>
          <a:p>
            <a:pPr eaLnBrk="1" hangingPunct="1">
              <a:spcBef>
                <a:spcPct val="0"/>
              </a:spcBef>
            </a:pPr>
            <a:endParaRPr lang="en-US" altLang="nb-NO" dirty="0" smtClean="0"/>
          </a:p>
          <a:p>
            <a:pPr eaLnBrk="1" hangingPunct="1">
              <a:spcBef>
                <a:spcPct val="0"/>
              </a:spcBef>
            </a:pPr>
            <a:r>
              <a:rPr lang="en-US" altLang="nb-NO" dirty="0" smtClean="0"/>
              <a:t>T</a:t>
            </a:r>
            <a:r>
              <a:rPr lang="en-US" altLang="nb-NO" baseline="0" dirty="0" smtClean="0"/>
              <a:t>wo of the largest </a:t>
            </a:r>
            <a:r>
              <a:rPr lang="en-US" altLang="nb-NO" baseline="0" dirty="0" err="1" smtClean="0"/>
              <a:t>shippingbanks</a:t>
            </a:r>
            <a:r>
              <a:rPr lang="en-US" altLang="nb-NO" baseline="0" dirty="0" smtClean="0"/>
              <a:t> in the world are located in Oslo, namely DNB and </a:t>
            </a:r>
            <a:r>
              <a:rPr lang="en-US" altLang="nb-NO" baseline="0" dirty="0" err="1" smtClean="0"/>
              <a:t>Nordea</a:t>
            </a:r>
            <a:r>
              <a:rPr lang="en-US" altLang="nb-NO" baseline="0" dirty="0" smtClean="0"/>
              <a:t> has its headquarter for </a:t>
            </a:r>
            <a:r>
              <a:rPr lang="en-US" altLang="nb-NO" baseline="0" dirty="0" err="1" smtClean="0"/>
              <a:t>shipfinance</a:t>
            </a:r>
            <a:r>
              <a:rPr lang="en-US" altLang="nb-NO" baseline="0" dirty="0" smtClean="0"/>
              <a:t> in Oslo.</a:t>
            </a:r>
            <a:endParaRPr lang="en-US" altLang="nb-NO" dirty="0" smtClean="0"/>
          </a:p>
          <a:p>
            <a:pPr eaLnBrk="1" hangingPunct="1">
              <a:spcBef>
                <a:spcPct val="0"/>
              </a:spcBef>
            </a:pPr>
            <a:endParaRPr lang="en-US" altLang="nb-NO" dirty="0" smtClean="0"/>
          </a:p>
          <a:p>
            <a:pPr eaLnBrk="1" hangingPunct="1">
              <a:spcBef>
                <a:spcPct val="0"/>
              </a:spcBef>
            </a:pPr>
            <a:endParaRPr lang="en-US" altLang="nb-NO" dirty="0" smtClean="0"/>
          </a:p>
          <a:p>
            <a:pPr eaLnBrk="1" hangingPunct="1">
              <a:spcBef>
                <a:spcPct val="0"/>
              </a:spcBef>
            </a:pPr>
            <a:endParaRPr lang="en-US" altLang="nb-NO" b="1" dirty="0" smtClean="0"/>
          </a:p>
          <a:p>
            <a:pPr eaLnBrk="1" hangingPunct="1"/>
            <a:endParaRPr lang="en-GB" altLang="nb-NO" dirty="0" smtClean="0"/>
          </a:p>
        </p:txBody>
      </p:sp>
    </p:spTree>
    <p:extLst>
      <p:ext uri="{BB962C8B-B14F-4D97-AF65-F5344CB8AC3E}">
        <p14:creationId xmlns:p14="http://schemas.microsoft.com/office/powerpoint/2010/main" val="330621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a:ln/>
        </p:spPr>
        <p:txBody>
          <a:bodyPr/>
          <a:lstStyle/>
          <a:p>
            <a:pPr fontAlgn="auto">
              <a:spcBef>
                <a:spcPts val="0"/>
              </a:spcBef>
              <a:spcAft>
                <a:spcPts val="0"/>
              </a:spcAft>
              <a:defRPr/>
            </a:pPr>
            <a:r>
              <a:rPr lang="nb-NO" dirty="0" smtClean="0"/>
              <a:t>I </a:t>
            </a:r>
            <a:r>
              <a:rPr lang="nb-NO" dirty="0" err="1" smtClean="0"/>
              <a:t>would</a:t>
            </a:r>
            <a:r>
              <a:rPr lang="nb-NO" dirty="0" smtClean="0"/>
              <a:t> </a:t>
            </a:r>
            <a:r>
              <a:rPr lang="nb-NO" dirty="0" err="1" smtClean="0"/>
              <a:t>also</a:t>
            </a:r>
            <a:r>
              <a:rPr lang="nb-NO" dirty="0" smtClean="0"/>
              <a:t> like to </a:t>
            </a:r>
            <a:r>
              <a:rPr lang="nb-NO" dirty="0" err="1" smtClean="0"/>
              <a:t>mention</a:t>
            </a:r>
            <a:r>
              <a:rPr lang="nb-NO" dirty="0" smtClean="0"/>
              <a:t> Maritime 21. </a:t>
            </a:r>
            <a:r>
              <a:rPr lang="nb-NO" dirty="0" err="1" smtClean="0"/>
              <a:t>this</a:t>
            </a:r>
            <a:r>
              <a:rPr lang="nb-NO" dirty="0" smtClean="0"/>
              <a:t> is </a:t>
            </a:r>
            <a:r>
              <a:rPr lang="nb-NO" dirty="0" err="1" smtClean="0"/>
              <a:t>the</a:t>
            </a:r>
            <a:r>
              <a:rPr lang="nb-NO" dirty="0" smtClean="0"/>
              <a:t> </a:t>
            </a:r>
            <a:r>
              <a:rPr lang="nb-NO" baseline="0" dirty="0" err="1" smtClean="0"/>
              <a:t>Clusters</a:t>
            </a:r>
            <a:r>
              <a:rPr lang="nb-NO" baseline="0" dirty="0" smtClean="0"/>
              <a:t> </a:t>
            </a:r>
            <a:r>
              <a:rPr lang="nb-NO" baseline="0" dirty="0" err="1" smtClean="0"/>
              <a:t>recommendations</a:t>
            </a:r>
            <a:r>
              <a:rPr lang="nb-NO" baseline="0" dirty="0" smtClean="0"/>
              <a:t> for </a:t>
            </a:r>
            <a:r>
              <a:rPr lang="nb-NO" baseline="0" dirty="0" err="1" smtClean="0"/>
              <a:t>focus</a:t>
            </a:r>
            <a:r>
              <a:rPr lang="nb-NO" baseline="0" dirty="0" smtClean="0"/>
              <a:t> areas in </a:t>
            </a:r>
            <a:r>
              <a:rPr lang="nb-NO" baseline="0" dirty="0" err="1" smtClean="0"/>
              <a:t>the</a:t>
            </a:r>
            <a:r>
              <a:rPr lang="nb-NO" baseline="0" dirty="0" smtClean="0"/>
              <a:t> maritime </a:t>
            </a:r>
            <a:r>
              <a:rPr lang="nb-NO" baseline="0" dirty="0" err="1" smtClean="0"/>
              <a:t>policies</a:t>
            </a:r>
            <a:r>
              <a:rPr lang="nb-NO" baseline="0" dirty="0" smtClean="0"/>
              <a:t> in </a:t>
            </a:r>
            <a:r>
              <a:rPr lang="nb-NO" baseline="0" dirty="0" err="1" smtClean="0"/>
              <a:t>Norway</a:t>
            </a:r>
            <a:r>
              <a:rPr lang="nb-NO" baseline="0" dirty="0" smtClean="0"/>
              <a:t> for </a:t>
            </a:r>
            <a:r>
              <a:rPr lang="nb-NO" baseline="0" dirty="0" err="1" smtClean="0"/>
              <a:t>the</a:t>
            </a:r>
            <a:r>
              <a:rPr lang="nb-NO" baseline="0" dirty="0" smtClean="0"/>
              <a:t> </a:t>
            </a:r>
            <a:r>
              <a:rPr lang="nb-NO" baseline="0" dirty="0" err="1" smtClean="0"/>
              <a:t>future</a:t>
            </a:r>
            <a:r>
              <a:rPr lang="nb-NO" baseline="0" dirty="0" smtClean="0"/>
              <a:t> </a:t>
            </a:r>
            <a:endParaRPr lang="nb-NO" dirty="0" smtClean="0"/>
          </a:p>
          <a:p>
            <a:pPr fontAlgn="auto">
              <a:spcBef>
                <a:spcPts val="0"/>
              </a:spcBef>
              <a:spcAft>
                <a:spcPts val="0"/>
              </a:spcAft>
              <a:defRPr/>
            </a:pPr>
            <a:endParaRPr lang="nb-NO" dirty="0" smtClean="0"/>
          </a:p>
          <a:p>
            <a:pPr fontAlgn="auto">
              <a:spcBef>
                <a:spcPts val="0"/>
              </a:spcBef>
              <a:spcAft>
                <a:spcPts val="0"/>
              </a:spcAft>
              <a:defRPr/>
            </a:pPr>
            <a:r>
              <a:rPr lang="nb-NO" dirty="0" err="1" smtClean="0"/>
              <a:t>There</a:t>
            </a:r>
            <a:r>
              <a:rPr lang="nb-NO" dirty="0" smtClean="0"/>
              <a:t> is </a:t>
            </a:r>
            <a:r>
              <a:rPr lang="nb-NO" dirty="0" err="1" smtClean="0"/>
              <a:t>Established</a:t>
            </a:r>
            <a:r>
              <a:rPr lang="nb-NO" dirty="0" smtClean="0"/>
              <a:t> a </a:t>
            </a:r>
            <a:r>
              <a:rPr lang="nb-NO" dirty="0" err="1" smtClean="0"/>
              <a:t>working</a:t>
            </a:r>
            <a:r>
              <a:rPr lang="nb-NO" dirty="0" smtClean="0"/>
              <a:t> </a:t>
            </a:r>
            <a:r>
              <a:rPr lang="nb-NO" dirty="0" err="1" smtClean="0"/>
              <a:t>group</a:t>
            </a:r>
            <a:r>
              <a:rPr lang="nb-NO" dirty="0" smtClean="0"/>
              <a:t> for </a:t>
            </a:r>
            <a:r>
              <a:rPr lang="nb-NO" dirty="0" err="1" smtClean="0"/>
              <a:t>further</a:t>
            </a:r>
            <a:r>
              <a:rPr lang="nb-NO" dirty="0" smtClean="0"/>
              <a:t> </a:t>
            </a:r>
            <a:r>
              <a:rPr lang="nb-NO" dirty="0" err="1" smtClean="0"/>
              <a:t>concretisation</a:t>
            </a:r>
            <a:r>
              <a:rPr lang="nb-NO" dirty="0" smtClean="0"/>
              <a:t> and </a:t>
            </a:r>
            <a:r>
              <a:rPr lang="nb-NO" dirty="0" err="1" smtClean="0"/>
              <a:t>recommendations</a:t>
            </a:r>
            <a:r>
              <a:rPr lang="nb-NO" dirty="0" smtClean="0"/>
              <a:t> to </a:t>
            </a:r>
            <a:r>
              <a:rPr lang="nb-NO" dirty="0" err="1" smtClean="0"/>
              <a:t>the</a:t>
            </a:r>
            <a:r>
              <a:rPr lang="nb-NO" dirty="0" smtClean="0"/>
              <a:t> </a:t>
            </a:r>
            <a:r>
              <a:rPr lang="nb-NO" dirty="0" err="1" smtClean="0"/>
              <a:t>Governement</a:t>
            </a:r>
            <a:r>
              <a:rPr lang="nb-NO" dirty="0" smtClean="0"/>
              <a:t> </a:t>
            </a:r>
          </a:p>
          <a:p>
            <a:pPr fontAlgn="auto">
              <a:spcBef>
                <a:spcPts val="0"/>
              </a:spcBef>
              <a:spcAft>
                <a:spcPts val="0"/>
              </a:spcAft>
              <a:defRPr/>
            </a:pPr>
            <a:endParaRPr lang="nb-NO" dirty="0" smtClean="0"/>
          </a:p>
          <a:p>
            <a:pPr fontAlgn="auto">
              <a:spcBef>
                <a:spcPts val="0"/>
              </a:spcBef>
              <a:spcAft>
                <a:spcPts val="0"/>
              </a:spcAft>
              <a:defRPr/>
            </a:pPr>
            <a:r>
              <a:rPr lang="en-US" kern="0" dirty="0" smtClean="0"/>
              <a:t>Seven priority areas</a:t>
            </a:r>
          </a:p>
          <a:p>
            <a:pPr fontAlgn="auto">
              <a:spcBef>
                <a:spcPts val="0"/>
              </a:spcBef>
              <a:spcAft>
                <a:spcPts val="0"/>
              </a:spcAft>
              <a:defRPr/>
            </a:pPr>
            <a:endParaRPr lang="nb-NO" dirty="0" smtClean="0"/>
          </a:p>
          <a:p>
            <a:pPr fontAlgn="auto">
              <a:spcBef>
                <a:spcPts val="0"/>
              </a:spcBef>
              <a:spcAft>
                <a:spcPts val="0"/>
              </a:spcAft>
              <a:defRPr/>
            </a:pPr>
            <a:r>
              <a:rPr lang="nb-NO" dirty="0" err="1" smtClean="0"/>
              <a:t>We</a:t>
            </a:r>
            <a:r>
              <a:rPr lang="nb-NO" dirty="0" smtClean="0"/>
              <a:t> </a:t>
            </a:r>
            <a:r>
              <a:rPr lang="nb-NO" dirty="0" err="1" smtClean="0"/>
              <a:t>wil</a:t>
            </a:r>
            <a:r>
              <a:rPr lang="nb-NO" dirty="0" smtClean="0"/>
              <a:t> start </a:t>
            </a:r>
            <a:r>
              <a:rPr lang="nb-NO" dirty="0" err="1" smtClean="0"/>
              <a:t>with</a:t>
            </a:r>
            <a:r>
              <a:rPr lang="nb-NO" dirty="0" smtClean="0"/>
              <a:t> </a:t>
            </a:r>
            <a:r>
              <a:rPr lang="nb-NO" dirty="0" err="1" smtClean="0"/>
              <a:t>focusing</a:t>
            </a:r>
            <a:r>
              <a:rPr lang="nb-NO" dirty="0" smtClean="0"/>
              <a:t> </a:t>
            </a:r>
            <a:r>
              <a:rPr lang="nb-NO" dirty="0" err="1" smtClean="0"/>
              <a:t>on</a:t>
            </a:r>
            <a:r>
              <a:rPr lang="nb-NO" dirty="0" smtClean="0"/>
              <a:t> </a:t>
            </a:r>
            <a:r>
              <a:rPr lang="nb-NO" dirty="0" err="1" smtClean="0"/>
              <a:t>Liquid</a:t>
            </a:r>
            <a:r>
              <a:rPr lang="nb-NO" dirty="0" smtClean="0"/>
              <a:t> Natural Gas og Energy </a:t>
            </a:r>
            <a:r>
              <a:rPr lang="nb-NO" dirty="0" err="1" smtClean="0"/>
              <a:t>efficiency</a:t>
            </a:r>
            <a:r>
              <a:rPr lang="nb-NO" dirty="0" smtClean="0"/>
              <a:t> in 2011</a:t>
            </a:r>
          </a:p>
          <a:p>
            <a:pPr fontAlgn="auto">
              <a:spcBef>
                <a:spcPts val="0"/>
              </a:spcBef>
              <a:spcAft>
                <a:spcPts val="0"/>
              </a:spcAft>
              <a:defRPr/>
            </a:pPr>
            <a:endParaRPr lang="nb-NO" dirty="0" smtClean="0"/>
          </a:p>
          <a:p>
            <a:pPr fontAlgn="auto">
              <a:spcBef>
                <a:spcPts val="0"/>
              </a:spcBef>
              <a:spcAft>
                <a:spcPts val="0"/>
              </a:spcAft>
              <a:defRPr/>
            </a:pPr>
            <a:endParaRPr lang="nb-NO"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C704DC-4187-4CF0-8CE1-ABB0BC8AA0A9}" type="slidenum">
              <a:rPr lang="en-GB">
                <a:latin typeface="GillSans"/>
                <a:cs typeface="Arial" charset="0"/>
              </a:rPr>
              <a:pPr/>
              <a:t>6</a:t>
            </a:fld>
            <a:endParaRPr lang="en-GB">
              <a:latin typeface="GillSans"/>
              <a:cs typeface="Arial" charset="0"/>
            </a:endParaRPr>
          </a:p>
        </p:txBody>
      </p:sp>
    </p:spTree>
    <p:extLst>
      <p:ext uri="{BB962C8B-B14F-4D97-AF65-F5344CB8AC3E}">
        <p14:creationId xmlns:p14="http://schemas.microsoft.com/office/powerpoint/2010/main" val="236649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u="none" strike="noStrike" baseline="0" dirty="0" smtClean="0"/>
              <a:t>First LNG offshore vessel </a:t>
            </a:r>
          </a:p>
          <a:p>
            <a:endParaRPr lang="en-US" sz="1200" b="0" i="0" u="none" strike="noStrike" baseline="0" dirty="0" smtClean="0"/>
          </a:p>
          <a:p>
            <a:endParaRPr lang="en-US" sz="1200" b="0" i="0" u="none" strike="noStrike" baseline="0" dirty="0" smtClean="0"/>
          </a:p>
          <a:p>
            <a:r>
              <a:rPr lang="en-US" sz="1200" b="0" i="0" u="none" strike="noStrike" baseline="0" dirty="0" smtClean="0"/>
              <a:t>Through collaboration with some of the industry’s main players, the world’s first battery driven car ferry is now under construction at </a:t>
            </a:r>
            <a:r>
              <a:rPr lang="en-US" sz="1200" b="0" i="0" u="none" strike="noStrike" baseline="0" dirty="0" err="1" smtClean="0"/>
              <a:t>Fjellstrand</a:t>
            </a:r>
            <a:r>
              <a:rPr lang="en-US" sz="1200" b="0" i="0" u="none" strike="noStrike" baseline="0" dirty="0" smtClean="0"/>
              <a:t> and will start operating 1</a:t>
            </a:r>
            <a:r>
              <a:rPr lang="en-US" sz="1200" b="0" i="0" u="none" strike="noStrike" baseline="30000" dirty="0" smtClean="0"/>
              <a:t>st</a:t>
            </a:r>
            <a:r>
              <a:rPr lang="en-US" sz="1200" b="0" i="0" u="none" strike="noStrike" baseline="0" dirty="0" smtClean="0"/>
              <a:t> of January 2015.</a:t>
            </a:r>
          </a:p>
          <a:p>
            <a:r>
              <a:rPr lang="en-US" sz="1200" b="0" i="0" u="none" strike="noStrike" baseline="0" dirty="0" smtClean="0"/>
              <a:t>The world’s first large all-electric car ferry is a 100% battery driven catamaran in </a:t>
            </a:r>
            <a:r>
              <a:rPr lang="en-US" sz="1200" b="0" i="0" u="none" strike="noStrike" baseline="0" dirty="0" err="1" smtClean="0"/>
              <a:t>aluminium</a:t>
            </a:r>
            <a:r>
              <a:rPr lang="en-US" sz="1200" b="0" i="0" u="none" strike="noStrike" baseline="0" dirty="0" smtClean="0"/>
              <a:t>. The 80-meter long vessel will be able to carry 120 cars and 360 passengers. Ship of the year 2014</a:t>
            </a:r>
          </a:p>
          <a:p>
            <a:endParaRPr lang="nb-NO" dirty="0"/>
          </a:p>
        </p:txBody>
      </p:sp>
      <p:sp>
        <p:nvSpPr>
          <p:cNvPr id="4" name="Plassholder for dato 3"/>
          <p:cNvSpPr>
            <a:spLocks noGrp="1"/>
          </p:cNvSpPr>
          <p:nvPr>
            <p:ph type="dt" idx="10"/>
          </p:nvPr>
        </p:nvSpPr>
        <p:spPr/>
        <p:txBody>
          <a:bodyPr/>
          <a:lstStyle/>
          <a:p>
            <a:pPr>
              <a:defRPr/>
            </a:pPr>
            <a:fld id="{6FAF42B4-8FCC-4E97-8167-3165743975C4}" type="datetime1">
              <a:rPr lang="nb-NO" smtClean="0"/>
              <a:pPr>
                <a:defRPr/>
              </a:pPr>
              <a:t>21.10.2015</a:t>
            </a:fld>
            <a:endParaRPr lang="nb-NO"/>
          </a:p>
        </p:txBody>
      </p:sp>
      <p:sp>
        <p:nvSpPr>
          <p:cNvPr id="5" name="Plassholder for bunntekst 4"/>
          <p:cNvSpPr>
            <a:spLocks noGrp="1"/>
          </p:cNvSpPr>
          <p:nvPr>
            <p:ph type="ftr" sz="quarter" idx="11"/>
          </p:nvPr>
        </p:nvSpPr>
        <p:spPr/>
        <p:txBody>
          <a:bodyPr/>
          <a:lstStyle/>
          <a:p>
            <a:pPr>
              <a:defRPr/>
            </a:pPr>
            <a:r>
              <a:rPr lang="nb-NO" smtClean="0"/>
              <a:t> </a:t>
            </a:r>
            <a:endParaRPr lang="nb-NO"/>
          </a:p>
        </p:txBody>
      </p:sp>
      <p:sp>
        <p:nvSpPr>
          <p:cNvPr id="6" name="Plassholder for lysbildenummer 5"/>
          <p:cNvSpPr>
            <a:spLocks noGrp="1"/>
          </p:cNvSpPr>
          <p:nvPr>
            <p:ph type="sldNum" sz="quarter" idx="12"/>
          </p:nvPr>
        </p:nvSpPr>
        <p:spPr/>
        <p:txBody>
          <a:bodyPr/>
          <a:lstStyle/>
          <a:p>
            <a:pPr>
              <a:defRPr/>
            </a:pPr>
            <a:r>
              <a:rPr lang="nb-NO" smtClean="0"/>
              <a:t>side </a:t>
            </a:r>
            <a:fld id="{19B33B2F-FA79-4CC7-BBE2-165456899D87}" type="slidenum">
              <a:rPr lang="nb-NO" smtClean="0"/>
              <a:pPr>
                <a:defRPr/>
              </a:pPr>
              <a:t>8</a:t>
            </a:fld>
            <a:endParaRPr lang="nb-NO"/>
          </a:p>
        </p:txBody>
      </p:sp>
    </p:spTree>
    <p:extLst>
      <p:ext uri="{BB962C8B-B14F-4D97-AF65-F5344CB8AC3E}">
        <p14:creationId xmlns:p14="http://schemas.microsoft.com/office/powerpoint/2010/main" val="311571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noFill/>
          <a:ln>
            <a:solidFill>
              <a:srgbClr val="000000"/>
            </a:solidFill>
            <a:miter lim="800000"/>
            <a:headEnd/>
            <a:tailEnd/>
          </a:ln>
        </p:spPr>
      </p:sp>
      <p:sp>
        <p:nvSpPr>
          <p:cNvPr id="1229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dirty="0" smtClean="0">
                <a:latin typeface="Times" pitchFamily="18" charset="0"/>
              </a:rPr>
              <a:t>This is </a:t>
            </a:r>
            <a:r>
              <a:rPr lang="nb-NO" dirty="0" err="1" smtClean="0">
                <a:latin typeface="Times" pitchFamily="18" charset="0"/>
              </a:rPr>
              <a:t>what</a:t>
            </a:r>
            <a:r>
              <a:rPr lang="nb-NO" dirty="0" smtClean="0">
                <a:latin typeface="Times" pitchFamily="18" charset="0"/>
              </a:rPr>
              <a:t> </a:t>
            </a:r>
            <a:r>
              <a:rPr lang="nb-NO" dirty="0" err="1" smtClean="0">
                <a:latin typeface="Times" pitchFamily="18" charset="0"/>
              </a:rPr>
              <a:t>the</a:t>
            </a:r>
            <a:r>
              <a:rPr lang="nb-NO" dirty="0" smtClean="0">
                <a:latin typeface="Times" pitchFamily="18" charset="0"/>
              </a:rPr>
              <a:t> maritime </a:t>
            </a:r>
            <a:r>
              <a:rPr lang="nb-NO" dirty="0" err="1" smtClean="0">
                <a:latin typeface="Times" pitchFamily="18" charset="0"/>
              </a:rPr>
              <a:t>cluster</a:t>
            </a:r>
            <a:r>
              <a:rPr lang="nb-NO" dirty="0" smtClean="0">
                <a:latin typeface="Times" pitchFamily="18" charset="0"/>
              </a:rPr>
              <a:t> i </a:t>
            </a:r>
            <a:r>
              <a:rPr lang="nb-NO" dirty="0" err="1" smtClean="0">
                <a:latin typeface="Times" pitchFamily="18" charset="0"/>
              </a:rPr>
              <a:t>Norway</a:t>
            </a:r>
            <a:r>
              <a:rPr lang="nb-NO" dirty="0" smtClean="0">
                <a:latin typeface="Times" pitchFamily="18" charset="0"/>
              </a:rPr>
              <a:t> </a:t>
            </a:r>
            <a:r>
              <a:rPr lang="nb-NO" dirty="0" err="1" smtClean="0">
                <a:latin typeface="Times" pitchFamily="18" charset="0"/>
              </a:rPr>
              <a:t>looks</a:t>
            </a:r>
            <a:r>
              <a:rPr lang="nb-NO" dirty="0" smtClean="0">
                <a:latin typeface="Times" pitchFamily="18" charset="0"/>
              </a:rPr>
              <a:t> like.</a:t>
            </a:r>
          </a:p>
          <a:p>
            <a:pPr eaLnBrk="1" hangingPunct="1">
              <a:spcBef>
                <a:spcPct val="0"/>
              </a:spcBef>
            </a:pPr>
            <a:endParaRPr lang="nb-NO" dirty="0" smtClean="0">
              <a:latin typeface="Times" pitchFamily="18" charset="0"/>
            </a:endParaRPr>
          </a:p>
          <a:p>
            <a:pPr eaLnBrk="1" hangingPunct="1">
              <a:spcBef>
                <a:spcPct val="0"/>
              </a:spcBef>
            </a:pPr>
            <a:r>
              <a:rPr lang="nb-NO" dirty="0" smtClean="0">
                <a:latin typeface="Times" pitchFamily="18" charset="0"/>
              </a:rPr>
              <a:t>The </a:t>
            </a:r>
            <a:r>
              <a:rPr lang="nb-NO" dirty="0" err="1" smtClean="0">
                <a:latin typeface="Times" pitchFamily="18" charset="0"/>
              </a:rPr>
              <a:t>dots</a:t>
            </a:r>
            <a:r>
              <a:rPr lang="nb-NO" dirty="0" smtClean="0">
                <a:latin typeface="Times" pitchFamily="18" charset="0"/>
              </a:rPr>
              <a:t> shows </a:t>
            </a:r>
            <a:r>
              <a:rPr lang="nb-NO" dirty="0" err="1" smtClean="0">
                <a:latin typeface="Times" pitchFamily="18" charset="0"/>
              </a:rPr>
              <a:t>employees</a:t>
            </a:r>
            <a:r>
              <a:rPr lang="nb-NO" dirty="0" smtClean="0">
                <a:latin typeface="Times" pitchFamily="18" charset="0"/>
              </a:rPr>
              <a:t> in </a:t>
            </a:r>
            <a:r>
              <a:rPr lang="nb-NO" dirty="0" err="1" smtClean="0">
                <a:latin typeface="Times" pitchFamily="18" charset="0"/>
              </a:rPr>
              <a:t>the</a:t>
            </a:r>
            <a:r>
              <a:rPr lang="nb-NO" dirty="0" smtClean="0">
                <a:latin typeface="Times" pitchFamily="18" charset="0"/>
              </a:rPr>
              <a:t> maritime </a:t>
            </a:r>
            <a:r>
              <a:rPr lang="nb-NO" dirty="0" err="1" smtClean="0">
                <a:latin typeface="Times" pitchFamily="18" charset="0"/>
              </a:rPr>
              <a:t>sector</a:t>
            </a:r>
            <a:r>
              <a:rPr lang="nb-NO" dirty="0" smtClean="0">
                <a:latin typeface="Times" pitchFamily="18" charset="0"/>
              </a:rPr>
              <a:t> </a:t>
            </a:r>
            <a:r>
              <a:rPr lang="nb-NO" dirty="0" smtClean="0">
                <a:solidFill>
                  <a:srgbClr val="C00000"/>
                </a:solidFill>
                <a:latin typeface="Times" pitchFamily="18" charset="0"/>
              </a:rPr>
              <a:t>in </a:t>
            </a:r>
            <a:r>
              <a:rPr lang="nb-NO" dirty="0" err="1" smtClean="0">
                <a:solidFill>
                  <a:srgbClr val="C00000"/>
                </a:solidFill>
                <a:latin typeface="Times" pitchFamily="18" charset="0"/>
              </a:rPr>
              <a:t>percentage</a:t>
            </a:r>
            <a:r>
              <a:rPr lang="nb-NO" dirty="0" smtClean="0">
                <a:solidFill>
                  <a:srgbClr val="C00000"/>
                </a:solidFill>
                <a:latin typeface="Times" pitchFamily="18" charset="0"/>
              </a:rPr>
              <a:t> </a:t>
            </a:r>
            <a:r>
              <a:rPr lang="nb-NO" dirty="0" err="1" smtClean="0">
                <a:solidFill>
                  <a:srgbClr val="C00000"/>
                </a:solidFill>
                <a:latin typeface="Times" pitchFamily="18" charset="0"/>
              </a:rPr>
              <a:t>out</a:t>
            </a:r>
            <a:r>
              <a:rPr lang="nb-NO" dirty="0" smtClean="0">
                <a:solidFill>
                  <a:srgbClr val="C00000"/>
                </a:solidFill>
                <a:latin typeface="Times" pitchFamily="18" charset="0"/>
              </a:rPr>
              <a:t> </a:t>
            </a:r>
            <a:r>
              <a:rPr lang="nb-NO" dirty="0" err="1" smtClean="0">
                <a:solidFill>
                  <a:srgbClr val="C00000"/>
                </a:solidFill>
                <a:latin typeface="Times" pitchFamily="18" charset="0"/>
              </a:rPr>
              <a:t>of</a:t>
            </a:r>
            <a:r>
              <a:rPr lang="nb-NO" dirty="0" smtClean="0">
                <a:solidFill>
                  <a:srgbClr val="C00000"/>
                </a:solidFill>
                <a:latin typeface="Times" pitchFamily="18" charset="0"/>
              </a:rPr>
              <a:t> total </a:t>
            </a:r>
            <a:r>
              <a:rPr lang="nb-NO" dirty="0" err="1" smtClean="0">
                <a:solidFill>
                  <a:srgbClr val="C00000"/>
                </a:solidFill>
                <a:latin typeface="Times" pitchFamily="18" charset="0"/>
              </a:rPr>
              <a:t>number</a:t>
            </a:r>
            <a:r>
              <a:rPr lang="nb-NO" dirty="0" smtClean="0">
                <a:solidFill>
                  <a:srgbClr val="C00000"/>
                </a:solidFill>
                <a:latin typeface="Times" pitchFamily="18" charset="0"/>
              </a:rPr>
              <a:t> </a:t>
            </a:r>
            <a:r>
              <a:rPr lang="nb-NO" dirty="0" err="1" smtClean="0">
                <a:solidFill>
                  <a:srgbClr val="C00000"/>
                </a:solidFill>
                <a:latin typeface="Times" pitchFamily="18" charset="0"/>
              </a:rPr>
              <a:t>of</a:t>
            </a:r>
            <a:r>
              <a:rPr lang="nb-NO" dirty="0" smtClean="0">
                <a:solidFill>
                  <a:srgbClr val="C00000"/>
                </a:solidFill>
                <a:latin typeface="Times" pitchFamily="18" charset="0"/>
              </a:rPr>
              <a:t> </a:t>
            </a:r>
            <a:r>
              <a:rPr lang="nb-NO" dirty="0" err="1" smtClean="0">
                <a:solidFill>
                  <a:srgbClr val="C00000"/>
                </a:solidFill>
                <a:latin typeface="Times" pitchFamily="18" charset="0"/>
              </a:rPr>
              <a:t>employees</a:t>
            </a:r>
            <a:r>
              <a:rPr lang="nb-NO" dirty="0" smtClean="0">
                <a:solidFill>
                  <a:srgbClr val="C00000"/>
                </a:solidFill>
                <a:latin typeface="Times" pitchFamily="18" charset="0"/>
              </a:rPr>
              <a:t> in </a:t>
            </a:r>
            <a:r>
              <a:rPr lang="nb-NO" dirty="0" err="1" smtClean="0">
                <a:solidFill>
                  <a:srgbClr val="C00000"/>
                </a:solidFill>
                <a:latin typeface="Times" pitchFamily="18" charset="0"/>
              </a:rPr>
              <a:t>the</a:t>
            </a:r>
            <a:r>
              <a:rPr lang="nb-NO" dirty="0" smtClean="0">
                <a:solidFill>
                  <a:srgbClr val="C00000"/>
                </a:solidFill>
                <a:latin typeface="Times" pitchFamily="18" charset="0"/>
              </a:rPr>
              <a:t> private </a:t>
            </a:r>
            <a:r>
              <a:rPr lang="nb-NO" dirty="0" err="1" smtClean="0">
                <a:solidFill>
                  <a:srgbClr val="C00000"/>
                </a:solidFill>
                <a:latin typeface="Times" pitchFamily="18" charset="0"/>
              </a:rPr>
              <a:t>sector</a:t>
            </a:r>
            <a:endParaRPr lang="nb-NO" dirty="0" smtClean="0"/>
          </a:p>
          <a:p>
            <a:pPr eaLnBrk="1" hangingPunct="1">
              <a:spcBef>
                <a:spcPct val="0"/>
              </a:spcBef>
            </a:pPr>
            <a:endParaRPr lang="nb-NO" dirty="0" smtClean="0"/>
          </a:p>
          <a:p>
            <a:pPr eaLnBrk="1" hangingPunct="1">
              <a:spcBef>
                <a:spcPct val="0"/>
              </a:spcBef>
            </a:pPr>
            <a:r>
              <a:rPr lang="nb-NO" dirty="0" smtClean="0"/>
              <a:t>As </a:t>
            </a:r>
            <a:r>
              <a:rPr lang="nb-NO" dirty="0" err="1" smtClean="0"/>
              <a:t>you</a:t>
            </a:r>
            <a:r>
              <a:rPr lang="nb-NO" dirty="0" smtClean="0"/>
              <a:t> </a:t>
            </a:r>
            <a:r>
              <a:rPr lang="nb-NO" dirty="0" err="1" smtClean="0"/>
              <a:t>can</a:t>
            </a:r>
            <a:r>
              <a:rPr lang="nb-NO" dirty="0" smtClean="0"/>
              <a:t> </a:t>
            </a:r>
            <a:r>
              <a:rPr lang="nb-NO" dirty="0" err="1" smtClean="0"/>
              <a:t>see</a:t>
            </a:r>
            <a:r>
              <a:rPr lang="nb-NO" dirty="0" smtClean="0"/>
              <a:t>, </a:t>
            </a:r>
            <a:r>
              <a:rPr lang="nb-NO" dirty="0" err="1" smtClean="0"/>
              <a:t>we</a:t>
            </a:r>
            <a:r>
              <a:rPr lang="nb-NO" dirty="0" smtClean="0"/>
              <a:t> have </a:t>
            </a:r>
            <a:r>
              <a:rPr lang="nb-NO" dirty="0" err="1" smtClean="0"/>
              <a:t>traditional</a:t>
            </a:r>
            <a:r>
              <a:rPr lang="nb-NO" dirty="0" smtClean="0"/>
              <a:t> shipping or </a:t>
            </a:r>
            <a:r>
              <a:rPr lang="nb-NO" dirty="0" err="1" smtClean="0"/>
              <a:t>deep</a:t>
            </a:r>
            <a:r>
              <a:rPr lang="nb-NO" dirty="0" smtClean="0"/>
              <a:t> </a:t>
            </a:r>
            <a:r>
              <a:rPr lang="nb-NO" dirty="0" err="1" smtClean="0"/>
              <a:t>sea</a:t>
            </a:r>
            <a:r>
              <a:rPr lang="nb-NO" dirty="0" smtClean="0"/>
              <a:t> shipping in Oslo and Bergen, </a:t>
            </a:r>
            <a:r>
              <a:rPr lang="nb-NO" dirty="0" err="1" smtClean="0"/>
              <a:t>finance</a:t>
            </a:r>
            <a:r>
              <a:rPr lang="nb-NO" dirty="0" smtClean="0"/>
              <a:t> and service is </a:t>
            </a:r>
            <a:r>
              <a:rPr lang="nb-NO" dirty="0" err="1" smtClean="0"/>
              <a:t>also</a:t>
            </a:r>
            <a:r>
              <a:rPr lang="nb-NO" dirty="0" smtClean="0"/>
              <a:t> </a:t>
            </a:r>
            <a:r>
              <a:rPr lang="nb-NO" dirty="0" err="1" smtClean="0"/>
              <a:t>centered</a:t>
            </a:r>
            <a:r>
              <a:rPr lang="nb-NO" dirty="0" smtClean="0"/>
              <a:t> </a:t>
            </a:r>
            <a:r>
              <a:rPr lang="nb-NO" dirty="0" err="1" smtClean="0"/>
              <a:t>around</a:t>
            </a:r>
            <a:r>
              <a:rPr lang="nb-NO" dirty="0" smtClean="0"/>
              <a:t> </a:t>
            </a:r>
            <a:r>
              <a:rPr lang="nb-NO" dirty="0" err="1" smtClean="0"/>
              <a:t>the</a:t>
            </a:r>
            <a:r>
              <a:rPr lang="nb-NO" dirty="0" smtClean="0"/>
              <a:t> </a:t>
            </a:r>
            <a:r>
              <a:rPr lang="nb-NO" dirty="0" err="1" smtClean="0"/>
              <a:t>capital</a:t>
            </a:r>
            <a:r>
              <a:rPr lang="nb-NO" dirty="0" smtClean="0"/>
              <a:t>, </a:t>
            </a:r>
            <a:r>
              <a:rPr lang="nb-NO" dirty="0" err="1" smtClean="0"/>
              <a:t>with</a:t>
            </a:r>
            <a:r>
              <a:rPr lang="nb-NO" dirty="0" smtClean="0"/>
              <a:t> DNB and DNV as </a:t>
            </a:r>
            <a:r>
              <a:rPr lang="nb-NO" dirty="0" err="1" smtClean="0"/>
              <a:t>examples</a:t>
            </a:r>
            <a:r>
              <a:rPr lang="nb-NO" dirty="0" smtClean="0"/>
              <a:t>. </a:t>
            </a:r>
          </a:p>
          <a:p>
            <a:pPr eaLnBrk="1" hangingPunct="1">
              <a:spcBef>
                <a:spcPct val="0"/>
              </a:spcBef>
            </a:pPr>
            <a:endParaRPr lang="nb-NO" dirty="0" smtClean="0"/>
          </a:p>
          <a:p>
            <a:pPr eaLnBrk="1" hangingPunct="1">
              <a:spcBef>
                <a:spcPct val="0"/>
              </a:spcBef>
            </a:pPr>
            <a:r>
              <a:rPr lang="nb-NO" dirty="0" smtClean="0"/>
              <a:t>South East </a:t>
            </a:r>
            <a:r>
              <a:rPr lang="nb-NO" dirty="0" err="1" smtClean="0"/>
              <a:t>Norway</a:t>
            </a:r>
            <a:r>
              <a:rPr lang="nb-NO" dirty="0" smtClean="0"/>
              <a:t> has </a:t>
            </a:r>
            <a:r>
              <a:rPr lang="nb-NO" dirty="0" err="1" smtClean="0"/>
              <a:t>electronics</a:t>
            </a:r>
            <a:r>
              <a:rPr lang="nb-NO" dirty="0" smtClean="0"/>
              <a:t> and </a:t>
            </a:r>
            <a:r>
              <a:rPr lang="nb-NO" dirty="0" err="1" smtClean="0"/>
              <a:t>subsea</a:t>
            </a:r>
            <a:r>
              <a:rPr lang="nb-NO" dirty="0" smtClean="0"/>
              <a:t>, like Kongsberg for </a:t>
            </a:r>
            <a:r>
              <a:rPr lang="nb-NO" dirty="0" err="1" smtClean="0"/>
              <a:t>instance</a:t>
            </a:r>
            <a:r>
              <a:rPr lang="nb-NO" dirty="0" smtClean="0"/>
              <a:t>. </a:t>
            </a:r>
          </a:p>
          <a:p>
            <a:pPr eaLnBrk="1" hangingPunct="1">
              <a:spcBef>
                <a:spcPct val="0"/>
              </a:spcBef>
            </a:pPr>
            <a:endParaRPr lang="nb-NO" dirty="0" smtClean="0"/>
          </a:p>
          <a:p>
            <a:pPr eaLnBrk="1" hangingPunct="1">
              <a:spcBef>
                <a:spcPct val="0"/>
              </a:spcBef>
            </a:pPr>
            <a:r>
              <a:rPr lang="nb-NO" dirty="0" smtClean="0"/>
              <a:t>In </a:t>
            </a:r>
            <a:r>
              <a:rPr lang="nb-NO" dirty="0" err="1" smtClean="0"/>
              <a:t>the</a:t>
            </a:r>
            <a:r>
              <a:rPr lang="nb-NO" dirty="0" smtClean="0"/>
              <a:t> </a:t>
            </a:r>
            <a:r>
              <a:rPr lang="nb-NO" dirty="0" err="1" smtClean="0"/>
              <a:t>south</a:t>
            </a:r>
            <a:r>
              <a:rPr lang="nb-NO" dirty="0" smtClean="0"/>
              <a:t> a </a:t>
            </a:r>
            <a:r>
              <a:rPr lang="nb-NO" dirty="0" err="1" smtClean="0"/>
              <a:t>strong</a:t>
            </a:r>
            <a:r>
              <a:rPr lang="nb-NO" dirty="0" smtClean="0"/>
              <a:t> drilling </a:t>
            </a:r>
            <a:r>
              <a:rPr lang="nb-NO" dirty="0" err="1" smtClean="0"/>
              <a:t>cluster</a:t>
            </a:r>
            <a:r>
              <a:rPr lang="nb-NO" dirty="0" smtClean="0"/>
              <a:t> has </a:t>
            </a:r>
            <a:r>
              <a:rPr lang="nb-NO" dirty="0" err="1" smtClean="0"/>
              <a:t>developed</a:t>
            </a:r>
            <a:r>
              <a:rPr lang="nb-NO" dirty="0" smtClean="0"/>
              <a:t>, </a:t>
            </a:r>
            <a:r>
              <a:rPr lang="nb-NO" dirty="0" err="1" smtClean="0"/>
              <a:t>with</a:t>
            </a:r>
            <a:r>
              <a:rPr lang="nb-NO" dirty="0" smtClean="0"/>
              <a:t> National </a:t>
            </a:r>
            <a:r>
              <a:rPr lang="nb-NO" dirty="0" err="1" smtClean="0"/>
              <a:t>Oilwell</a:t>
            </a:r>
            <a:r>
              <a:rPr lang="nb-NO" dirty="0" smtClean="0"/>
              <a:t> at </a:t>
            </a:r>
            <a:r>
              <a:rPr lang="nb-NO" dirty="0" err="1" smtClean="0"/>
              <a:t>the</a:t>
            </a:r>
            <a:r>
              <a:rPr lang="nb-NO" dirty="0" smtClean="0"/>
              <a:t> </a:t>
            </a:r>
            <a:r>
              <a:rPr lang="nb-NO" dirty="0" err="1" smtClean="0"/>
              <a:t>center</a:t>
            </a:r>
            <a:r>
              <a:rPr lang="nb-NO" dirty="0" smtClean="0"/>
              <a:t> </a:t>
            </a:r>
            <a:r>
              <a:rPr lang="nb-NO" dirty="0" err="1" smtClean="0"/>
              <a:t>of</a:t>
            </a:r>
            <a:r>
              <a:rPr lang="nb-NO" dirty="0" smtClean="0"/>
              <a:t> it. </a:t>
            </a:r>
          </a:p>
          <a:p>
            <a:pPr eaLnBrk="1" hangingPunct="1">
              <a:spcBef>
                <a:spcPct val="0"/>
              </a:spcBef>
            </a:pPr>
            <a:endParaRPr lang="nb-NO" dirty="0" smtClean="0"/>
          </a:p>
          <a:p>
            <a:pPr eaLnBrk="1" hangingPunct="1">
              <a:spcBef>
                <a:spcPct val="0"/>
              </a:spcBef>
            </a:pPr>
            <a:r>
              <a:rPr lang="nb-NO" dirty="0" smtClean="0"/>
              <a:t>South </a:t>
            </a:r>
            <a:r>
              <a:rPr lang="nb-NO" dirty="0" err="1" smtClean="0"/>
              <a:t>west</a:t>
            </a:r>
            <a:r>
              <a:rPr lang="nb-NO" dirty="0" smtClean="0"/>
              <a:t> </a:t>
            </a:r>
            <a:r>
              <a:rPr lang="nb-NO" dirty="0" err="1" smtClean="0"/>
              <a:t>with</a:t>
            </a:r>
            <a:r>
              <a:rPr lang="nb-NO" dirty="0" smtClean="0"/>
              <a:t> Stavanger as </a:t>
            </a:r>
            <a:r>
              <a:rPr lang="nb-NO" dirty="0" err="1" smtClean="0"/>
              <a:t>the</a:t>
            </a:r>
            <a:r>
              <a:rPr lang="nb-NO" dirty="0" smtClean="0"/>
              <a:t> </a:t>
            </a:r>
            <a:r>
              <a:rPr lang="nb-NO" dirty="0" err="1" smtClean="0"/>
              <a:t>oil-capital</a:t>
            </a:r>
            <a:r>
              <a:rPr lang="nb-NO" dirty="0" smtClean="0"/>
              <a:t> and </a:t>
            </a:r>
            <a:r>
              <a:rPr lang="nb-NO" dirty="0" err="1" smtClean="0"/>
              <a:t>especialiy</a:t>
            </a:r>
            <a:r>
              <a:rPr lang="nb-NO" dirty="0" smtClean="0"/>
              <a:t> </a:t>
            </a:r>
            <a:r>
              <a:rPr lang="nb-NO" dirty="0" err="1" smtClean="0"/>
              <a:t>the</a:t>
            </a:r>
            <a:r>
              <a:rPr lang="nb-NO" dirty="0" smtClean="0"/>
              <a:t> </a:t>
            </a:r>
            <a:r>
              <a:rPr lang="nb-NO" dirty="0" err="1" smtClean="0"/>
              <a:t>north</a:t>
            </a:r>
            <a:r>
              <a:rPr lang="nb-NO" dirty="0" smtClean="0"/>
              <a:t> </a:t>
            </a:r>
            <a:r>
              <a:rPr lang="nb-NO" dirty="0" err="1" smtClean="0"/>
              <a:t>west</a:t>
            </a:r>
            <a:r>
              <a:rPr lang="nb-NO" dirty="0" smtClean="0"/>
              <a:t> is </a:t>
            </a:r>
            <a:r>
              <a:rPr lang="nb-NO" dirty="0" err="1" smtClean="0"/>
              <a:t>dominated</a:t>
            </a:r>
            <a:r>
              <a:rPr lang="nb-NO" dirty="0" smtClean="0"/>
              <a:t> by offshore </a:t>
            </a:r>
            <a:r>
              <a:rPr lang="nb-NO" dirty="0" err="1" smtClean="0"/>
              <a:t>ship-owning</a:t>
            </a:r>
            <a:r>
              <a:rPr lang="nb-NO" dirty="0" smtClean="0"/>
              <a:t> and </a:t>
            </a:r>
            <a:r>
              <a:rPr lang="nb-NO" dirty="0" err="1" smtClean="0"/>
              <a:t>building</a:t>
            </a:r>
            <a:r>
              <a:rPr lang="nb-NO" dirty="0" smtClean="0"/>
              <a:t> </a:t>
            </a:r>
            <a:r>
              <a:rPr lang="nb-NO" dirty="0" err="1" smtClean="0"/>
              <a:t>of</a:t>
            </a:r>
            <a:r>
              <a:rPr lang="nb-NO" dirty="0" smtClean="0"/>
              <a:t> offshore </a:t>
            </a:r>
            <a:r>
              <a:rPr lang="nb-NO" dirty="0" err="1" smtClean="0"/>
              <a:t>vessels</a:t>
            </a:r>
            <a:r>
              <a:rPr lang="nb-NO" dirty="0" smtClean="0"/>
              <a:t> like PSVs (</a:t>
            </a:r>
            <a:r>
              <a:rPr lang="nb-NO" dirty="0" err="1" smtClean="0"/>
              <a:t>platform</a:t>
            </a:r>
            <a:r>
              <a:rPr lang="nb-NO" dirty="0" smtClean="0"/>
              <a:t> </a:t>
            </a:r>
            <a:r>
              <a:rPr lang="nb-NO" dirty="0" err="1" smtClean="0"/>
              <a:t>supply</a:t>
            </a:r>
            <a:r>
              <a:rPr lang="nb-NO" dirty="0" smtClean="0"/>
              <a:t> </a:t>
            </a:r>
            <a:r>
              <a:rPr lang="nb-NO" dirty="0" err="1" smtClean="0"/>
              <a:t>vessel</a:t>
            </a:r>
            <a:r>
              <a:rPr lang="nb-NO" dirty="0" smtClean="0"/>
              <a:t>), </a:t>
            </a:r>
            <a:r>
              <a:rPr lang="nb-NO" dirty="0" err="1" smtClean="0"/>
              <a:t>anchorhandlers</a:t>
            </a:r>
            <a:r>
              <a:rPr lang="nb-NO" dirty="0" smtClean="0"/>
              <a:t> and </a:t>
            </a:r>
            <a:r>
              <a:rPr lang="nb-NO" dirty="0" err="1" smtClean="0"/>
              <a:t>IMR-vessels</a:t>
            </a:r>
            <a:r>
              <a:rPr lang="nb-NO" dirty="0" smtClean="0"/>
              <a:t> (</a:t>
            </a:r>
            <a:r>
              <a:rPr lang="nb-NO" dirty="0" err="1" smtClean="0"/>
              <a:t>Inspection</a:t>
            </a:r>
            <a:r>
              <a:rPr lang="nb-NO" dirty="0" smtClean="0"/>
              <a:t>, </a:t>
            </a:r>
            <a:r>
              <a:rPr lang="nb-NO" dirty="0" err="1" smtClean="0"/>
              <a:t>maintenance</a:t>
            </a:r>
            <a:r>
              <a:rPr lang="nb-NO" dirty="0" smtClean="0"/>
              <a:t> and </a:t>
            </a:r>
            <a:r>
              <a:rPr lang="nb-NO" dirty="0" err="1" smtClean="0"/>
              <a:t>repair</a:t>
            </a:r>
            <a:r>
              <a:rPr lang="nb-NO" dirty="0" smtClean="0"/>
              <a:t>).</a:t>
            </a:r>
          </a:p>
          <a:p>
            <a:pPr eaLnBrk="1" hangingPunct="1">
              <a:spcBef>
                <a:spcPct val="0"/>
              </a:spcBef>
            </a:pPr>
            <a:endParaRPr lang="nb-NO" dirty="0" smtClean="0"/>
          </a:p>
          <a:p>
            <a:pPr eaLnBrk="1" hangingPunct="1">
              <a:spcBef>
                <a:spcPct val="0"/>
              </a:spcBef>
            </a:pPr>
            <a:r>
              <a:rPr lang="nb-NO" dirty="0" smtClean="0"/>
              <a:t>In </a:t>
            </a:r>
            <a:r>
              <a:rPr lang="nb-NO" dirty="0" err="1" smtClean="0"/>
              <a:t>the</a:t>
            </a:r>
            <a:r>
              <a:rPr lang="nb-NO" dirty="0" smtClean="0"/>
              <a:t> North </a:t>
            </a:r>
            <a:r>
              <a:rPr lang="nb-NO" dirty="0" err="1" smtClean="0"/>
              <a:t>of</a:t>
            </a:r>
            <a:r>
              <a:rPr lang="nb-NO" dirty="0" smtClean="0"/>
              <a:t> Norway </a:t>
            </a:r>
            <a:r>
              <a:rPr lang="nb-NO" dirty="0" err="1" smtClean="0"/>
              <a:t>we</a:t>
            </a:r>
            <a:r>
              <a:rPr lang="nb-NO" dirty="0" smtClean="0"/>
              <a:t> hope </a:t>
            </a:r>
            <a:r>
              <a:rPr lang="nb-NO" dirty="0" err="1" smtClean="0"/>
              <a:t>that</a:t>
            </a:r>
            <a:r>
              <a:rPr lang="nb-NO" dirty="0" smtClean="0"/>
              <a:t> a </a:t>
            </a:r>
            <a:r>
              <a:rPr lang="nb-NO" dirty="0" err="1" smtClean="0"/>
              <a:t>future</a:t>
            </a:r>
            <a:r>
              <a:rPr lang="nb-NO" dirty="0" smtClean="0"/>
              <a:t> </a:t>
            </a:r>
            <a:r>
              <a:rPr lang="nb-NO" dirty="0" err="1" smtClean="0"/>
              <a:t>development</a:t>
            </a:r>
            <a:r>
              <a:rPr lang="nb-NO" dirty="0" smtClean="0"/>
              <a:t> </a:t>
            </a:r>
            <a:r>
              <a:rPr lang="nb-NO" dirty="0" err="1" smtClean="0"/>
              <a:t>of</a:t>
            </a:r>
            <a:r>
              <a:rPr lang="nb-NO" dirty="0" smtClean="0"/>
              <a:t> </a:t>
            </a:r>
            <a:r>
              <a:rPr lang="nb-NO" dirty="0" err="1" smtClean="0"/>
              <a:t>oil</a:t>
            </a:r>
            <a:r>
              <a:rPr lang="nb-NO" dirty="0" smtClean="0"/>
              <a:t> and gas in </a:t>
            </a:r>
            <a:r>
              <a:rPr lang="nb-NO" dirty="0" err="1" smtClean="0"/>
              <a:t>the</a:t>
            </a:r>
            <a:r>
              <a:rPr lang="nb-NO" dirty="0" smtClean="0"/>
              <a:t> Barents </a:t>
            </a:r>
            <a:r>
              <a:rPr lang="nb-NO" dirty="0" err="1" smtClean="0"/>
              <a:t>sea</a:t>
            </a:r>
            <a:r>
              <a:rPr lang="nb-NO" dirty="0" smtClean="0"/>
              <a:t> </a:t>
            </a:r>
            <a:r>
              <a:rPr lang="nb-NO" dirty="0" err="1" smtClean="0"/>
              <a:t>will</a:t>
            </a:r>
            <a:r>
              <a:rPr lang="nb-NO" dirty="0" smtClean="0"/>
              <a:t> </a:t>
            </a:r>
            <a:r>
              <a:rPr lang="nb-NO" dirty="0" err="1" smtClean="0"/>
              <a:t>give</a:t>
            </a:r>
            <a:r>
              <a:rPr lang="nb-NO" dirty="0" smtClean="0"/>
              <a:t> </a:t>
            </a:r>
            <a:r>
              <a:rPr lang="nb-NO" dirty="0" err="1" smtClean="0"/>
              <a:t>much</a:t>
            </a:r>
            <a:r>
              <a:rPr lang="nb-NO" dirty="0" smtClean="0"/>
              <a:t> </a:t>
            </a:r>
            <a:r>
              <a:rPr lang="nb-NO" dirty="0" err="1" smtClean="0"/>
              <a:t>needed</a:t>
            </a:r>
            <a:r>
              <a:rPr lang="nb-NO" dirty="0" smtClean="0"/>
              <a:t> </a:t>
            </a:r>
            <a:r>
              <a:rPr lang="nb-NO" dirty="0" err="1" smtClean="0"/>
              <a:t>growth</a:t>
            </a:r>
            <a:r>
              <a:rPr lang="nb-NO" dirty="0" smtClean="0"/>
              <a:t> </a:t>
            </a:r>
            <a:r>
              <a:rPr lang="nb-NO" dirty="0" err="1" smtClean="0"/>
              <a:t>impulses</a:t>
            </a:r>
            <a:r>
              <a:rPr lang="nb-NO" dirty="0" smtClean="0"/>
              <a:t> </a:t>
            </a:r>
            <a:r>
              <a:rPr lang="nb-NO" dirty="0" err="1" smtClean="0"/>
              <a:t>there</a:t>
            </a:r>
            <a:r>
              <a:rPr lang="nb-NO" dirty="0" smtClean="0"/>
              <a:t>. (The Northern </a:t>
            </a:r>
            <a:r>
              <a:rPr lang="nb-NO" dirty="0" err="1" smtClean="0"/>
              <a:t>sea</a:t>
            </a:r>
            <a:r>
              <a:rPr lang="nb-NO" dirty="0" smtClean="0"/>
              <a:t> </a:t>
            </a:r>
            <a:r>
              <a:rPr lang="nb-NO" dirty="0" err="1" smtClean="0"/>
              <a:t>route</a:t>
            </a:r>
            <a:r>
              <a:rPr lang="nb-NO" dirty="0" smtClean="0"/>
              <a:t> – </a:t>
            </a:r>
            <a:r>
              <a:rPr lang="nb-NO" dirty="0" err="1" smtClean="0"/>
              <a:t>Many</a:t>
            </a:r>
            <a:r>
              <a:rPr lang="nb-NO" dirty="0" smtClean="0"/>
              <a:t> </a:t>
            </a:r>
            <a:r>
              <a:rPr lang="nb-NO" dirty="0" err="1" smtClean="0"/>
              <a:t>seafarers</a:t>
            </a:r>
            <a:r>
              <a:rPr lang="nb-NO" dirty="0" smtClean="0"/>
              <a:t> </a:t>
            </a:r>
            <a:r>
              <a:rPr lang="nb-NO" dirty="0" err="1" smtClean="0"/>
              <a:t>actually</a:t>
            </a:r>
            <a:r>
              <a:rPr lang="nb-NO" dirty="0" smtClean="0"/>
              <a:t> live in </a:t>
            </a:r>
            <a:r>
              <a:rPr lang="nb-NO" dirty="0" err="1" smtClean="0"/>
              <a:t>the</a:t>
            </a:r>
            <a:r>
              <a:rPr lang="nb-NO" dirty="0" smtClean="0"/>
              <a:t> </a:t>
            </a:r>
            <a:r>
              <a:rPr lang="nb-NO" dirty="0" err="1" smtClean="0"/>
              <a:t>north</a:t>
            </a:r>
            <a:r>
              <a:rPr lang="nb-NO" dirty="0" smtClean="0"/>
              <a:t> </a:t>
            </a:r>
            <a:r>
              <a:rPr lang="nb-NO" dirty="0" err="1" smtClean="0"/>
              <a:t>of</a:t>
            </a:r>
            <a:r>
              <a:rPr lang="nb-NO" dirty="0" smtClean="0"/>
              <a:t> Norway)   </a:t>
            </a:r>
          </a:p>
          <a:p>
            <a:pPr eaLnBrk="1" hangingPunct="1">
              <a:spcBef>
                <a:spcPct val="0"/>
              </a:spcBef>
            </a:pPr>
            <a:endParaRPr lang="nb-NO" dirty="0" smtClean="0"/>
          </a:p>
          <a:p>
            <a:pPr eaLnBrk="1" hangingPunct="1">
              <a:spcBef>
                <a:spcPct val="0"/>
              </a:spcBef>
            </a:pPr>
            <a:r>
              <a:rPr lang="nb-NO" dirty="0" smtClean="0"/>
              <a:t>All in all </a:t>
            </a:r>
            <a:r>
              <a:rPr lang="nb-NO" dirty="0" err="1" smtClean="0"/>
              <a:t>Norway</a:t>
            </a:r>
            <a:r>
              <a:rPr lang="nb-NO" dirty="0" smtClean="0"/>
              <a:t> has </a:t>
            </a:r>
            <a:r>
              <a:rPr lang="nb-NO" dirty="0" err="1" smtClean="0"/>
              <a:t>strong</a:t>
            </a:r>
            <a:r>
              <a:rPr lang="nb-NO" dirty="0" smtClean="0"/>
              <a:t> </a:t>
            </a:r>
            <a:r>
              <a:rPr lang="nb-NO" dirty="0" err="1" smtClean="0"/>
              <a:t>individual</a:t>
            </a:r>
            <a:r>
              <a:rPr lang="nb-NO" dirty="0" smtClean="0"/>
              <a:t> regional </a:t>
            </a:r>
            <a:r>
              <a:rPr lang="nb-NO" dirty="0" err="1" smtClean="0"/>
              <a:t>clusters</a:t>
            </a:r>
            <a:r>
              <a:rPr lang="nb-NO" dirty="0" smtClean="0"/>
              <a:t> </a:t>
            </a:r>
            <a:r>
              <a:rPr lang="nb-NO" dirty="0" err="1" smtClean="0"/>
              <a:t>that</a:t>
            </a:r>
            <a:r>
              <a:rPr lang="nb-NO" dirty="0" smtClean="0"/>
              <a:t> in sum makes up a </a:t>
            </a:r>
            <a:r>
              <a:rPr lang="nb-NO" dirty="0" err="1" smtClean="0"/>
              <a:t>very</a:t>
            </a:r>
            <a:r>
              <a:rPr lang="nb-NO" dirty="0" smtClean="0"/>
              <a:t> </a:t>
            </a:r>
            <a:r>
              <a:rPr lang="nb-NO" dirty="0" err="1" smtClean="0"/>
              <a:t>strong</a:t>
            </a:r>
            <a:r>
              <a:rPr lang="nb-NO" dirty="0" smtClean="0"/>
              <a:t> </a:t>
            </a:r>
            <a:r>
              <a:rPr lang="nb-NO" dirty="0" err="1" smtClean="0"/>
              <a:t>national</a:t>
            </a:r>
            <a:r>
              <a:rPr lang="nb-NO" dirty="0" smtClean="0"/>
              <a:t> maritime </a:t>
            </a:r>
            <a:r>
              <a:rPr lang="nb-NO" dirty="0" err="1" smtClean="0"/>
              <a:t>cluster</a:t>
            </a:r>
            <a:r>
              <a:rPr lang="nb-NO" dirty="0" smtClean="0"/>
              <a:t>.</a:t>
            </a:r>
          </a:p>
          <a:p>
            <a:pPr eaLnBrk="1" hangingPunct="1">
              <a:spcBef>
                <a:spcPct val="0"/>
              </a:spcBef>
            </a:pPr>
            <a:endParaRPr lang="nb-NO" dirty="0" smtClean="0"/>
          </a:p>
          <a:p>
            <a:pPr eaLnBrk="1" hangingPunct="1">
              <a:spcBef>
                <a:spcPct val="0"/>
              </a:spcBef>
            </a:pPr>
            <a:r>
              <a:rPr lang="nb-NO" dirty="0" err="1" smtClean="0"/>
              <a:t>Heavely</a:t>
            </a:r>
            <a:r>
              <a:rPr lang="nb-NO" dirty="0" smtClean="0"/>
              <a:t> </a:t>
            </a:r>
            <a:r>
              <a:rPr lang="nb-NO" dirty="0" err="1" smtClean="0"/>
              <a:t>depending</a:t>
            </a:r>
            <a:r>
              <a:rPr lang="nb-NO" dirty="0" smtClean="0"/>
              <a:t> </a:t>
            </a:r>
            <a:r>
              <a:rPr lang="nb-NO" dirty="0" err="1" smtClean="0"/>
              <a:t>on</a:t>
            </a:r>
            <a:r>
              <a:rPr lang="nb-NO" dirty="0" smtClean="0"/>
              <a:t> </a:t>
            </a:r>
            <a:r>
              <a:rPr lang="nb-NO" dirty="0" err="1" smtClean="0"/>
              <a:t>the</a:t>
            </a:r>
            <a:r>
              <a:rPr lang="nb-NO" dirty="0" smtClean="0"/>
              <a:t> offshore </a:t>
            </a:r>
            <a:r>
              <a:rPr lang="nb-NO" dirty="0" err="1" smtClean="0"/>
              <a:t>oil</a:t>
            </a:r>
            <a:r>
              <a:rPr lang="nb-NO" dirty="0" smtClean="0"/>
              <a:t> and gas </a:t>
            </a:r>
            <a:r>
              <a:rPr lang="nb-NO" dirty="0" err="1" smtClean="0"/>
              <a:t>activity</a:t>
            </a:r>
            <a:r>
              <a:rPr lang="nb-NO" dirty="0" smtClean="0"/>
              <a:t>. </a:t>
            </a:r>
          </a:p>
        </p:txBody>
      </p:sp>
      <p:sp>
        <p:nvSpPr>
          <p:cNvPr id="12292"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9A8A4-C7F5-45AA-ACEC-3A85112C8E50}" type="slidenum">
              <a:rPr lang="nb-NO" smtClean="0">
                <a:latin typeface="GillSans"/>
                <a:cs typeface="Arial" pitchFamily="34" charset="0"/>
              </a:rPr>
              <a:pPr/>
              <a:t>9</a:t>
            </a:fld>
            <a:endParaRPr lang="nb-NO" smtClean="0">
              <a:latin typeface="GillSans"/>
              <a:cs typeface="Arial" pitchFamily="34" charset="0"/>
            </a:endParaRPr>
          </a:p>
        </p:txBody>
      </p:sp>
    </p:spTree>
    <p:extLst>
      <p:ext uri="{BB962C8B-B14F-4D97-AF65-F5344CB8AC3E}">
        <p14:creationId xmlns:p14="http://schemas.microsoft.com/office/powerpoint/2010/main" val="281982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dato 3"/>
          <p:cNvSpPr>
            <a:spLocks noGrp="1"/>
          </p:cNvSpPr>
          <p:nvPr>
            <p:ph type="dt" idx="10"/>
          </p:nvPr>
        </p:nvSpPr>
        <p:spPr/>
        <p:txBody>
          <a:bodyPr/>
          <a:lstStyle/>
          <a:p>
            <a:pPr>
              <a:defRPr/>
            </a:pPr>
            <a:fld id="{6FAF42B4-8FCC-4E97-8167-3165743975C4}" type="datetime1">
              <a:rPr lang="nb-NO" smtClean="0"/>
              <a:pPr>
                <a:defRPr/>
              </a:pPr>
              <a:t>21.10.2015</a:t>
            </a:fld>
            <a:endParaRPr lang="nb-NO"/>
          </a:p>
        </p:txBody>
      </p:sp>
      <p:sp>
        <p:nvSpPr>
          <p:cNvPr id="5" name="Plassholder for bunntekst 4"/>
          <p:cNvSpPr>
            <a:spLocks noGrp="1"/>
          </p:cNvSpPr>
          <p:nvPr>
            <p:ph type="ftr" sz="quarter" idx="11"/>
          </p:nvPr>
        </p:nvSpPr>
        <p:spPr/>
        <p:txBody>
          <a:bodyPr/>
          <a:lstStyle/>
          <a:p>
            <a:pPr>
              <a:defRPr/>
            </a:pPr>
            <a:r>
              <a:rPr lang="nb-NO" smtClean="0"/>
              <a:t> </a:t>
            </a:r>
            <a:endParaRPr lang="nb-NO"/>
          </a:p>
        </p:txBody>
      </p:sp>
      <p:sp>
        <p:nvSpPr>
          <p:cNvPr id="6" name="Plassholder for lysbildenummer 5"/>
          <p:cNvSpPr>
            <a:spLocks noGrp="1"/>
          </p:cNvSpPr>
          <p:nvPr>
            <p:ph type="sldNum" sz="quarter" idx="12"/>
          </p:nvPr>
        </p:nvSpPr>
        <p:spPr/>
        <p:txBody>
          <a:bodyPr/>
          <a:lstStyle/>
          <a:p>
            <a:pPr>
              <a:defRPr/>
            </a:pPr>
            <a:r>
              <a:rPr lang="nb-NO" smtClean="0"/>
              <a:t>side </a:t>
            </a:r>
            <a:fld id="{19B33B2F-FA79-4CC7-BBE2-165456899D87}" type="slidenum">
              <a:rPr lang="nb-NO" smtClean="0"/>
              <a:pPr>
                <a:defRPr/>
              </a:pPr>
              <a:t>12</a:t>
            </a:fld>
            <a:endParaRPr lang="nb-NO"/>
          </a:p>
        </p:txBody>
      </p:sp>
    </p:spTree>
    <p:extLst>
      <p:ext uri="{BB962C8B-B14F-4D97-AF65-F5344CB8AC3E}">
        <p14:creationId xmlns:p14="http://schemas.microsoft.com/office/powerpoint/2010/main" val="3243415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2" name="Picture 15" descr="startside"/>
          <p:cNvPicPr>
            <a:picLocks noChangeAspect="1" noChangeArrowheads="1"/>
          </p:cNvPicPr>
          <p:nvPr/>
        </p:nvPicPr>
        <p:blipFill>
          <a:blip r:embed="rId2" cstate="print"/>
          <a:srcRect/>
          <a:stretch>
            <a:fillRect/>
          </a:stretch>
        </p:blipFill>
        <p:spPr bwMode="auto">
          <a:xfrm>
            <a:off x="-9525" y="-7938"/>
            <a:ext cx="9218613" cy="712470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3"/>
          <p:cNvSpPr>
            <a:spLocks noGrp="1" noChangeArrowheads="1"/>
          </p:cNvSpPr>
          <p:nvPr>
            <p:ph type="sldNum" sz="quarter" idx="10"/>
          </p:nvPr>
        </p:nvSpPr>
        <p:spPr>
          <a:ln/>
        </p:spPr>
        <p:txBody>
          <a:bodyPr/>
          <a:lstStyle>
            <a:lvl1pPr>
              <a:defRPr/>
            </a:lvl1pPr>
          </a:lstStyle>
          <a:p>
            <a:pPr>
              <a:defRPr/>
            </a:pPr>
            <a:fld id="{FB98A488-86B0-4CC5-AFB0-70A4DE555F5A}" type="slidenum">
              <a:rPr lang="nb-NO"/>
              <a:pPr>
                <a:defRPr/>
              </a:pPr>
              <a:t>‹#›</a:t>
            </a:fld>
            <a:endParaRPr lang="nb-NO"/>
          </a:p>
        </p:txBody>
      </p:sp>
      <p:sp>
        <p:nvSpPr>
          <p:cNvPr id="5"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86563" y="1196975"/>
            <a:ext cx="1673225" cy="504031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763713" y="1196975"/>
            <a:ext cx="4870450" cy="504031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3"/>
          <p:cNvSpPr>
            <a:spLocks noGrp="1" noChangeArrowheads="1"/>
          </p:cNvSpPr>
          <p:nvPr>
            <p:ph type="sldNum" sz="quarter" idx="10"/>
          </p:nvPr>
        </p:nvSpPr>
        <p:spPr>
          <a:ln/>
        </p:spPr>
        <p:txBody>
          <a:bodyPr/>
          <a:lstStyle>
            <a:lvl1pPr>
              <a:defRPr/>
            </a:lvl1pPr>
          </a:lstStyle>
          <a:p>
            <a:pPr>
              <a:defRPr/>
            </a:pPr>
            <a:fld id="{D53E3C03-2197-4F0B-B19E-F0D0076121D6}" type="slidenum">
              <a:rPr lang="nb-NO"/>
              <a:pPr>
                <a:defRPr/>
              </a:pPr>
              <a:t>‹#›</a:t>
            </a:fld>
            <a:endParaRPr lang="nb-NO"/>
          </a:p>
        </p:txBody>
      </p:sp>
      <p:sp>
        <p:nvSpPr>
          <p:cNvPr id="5"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a:prstGeom prst="rect">
            <a:avLst/>
          </a:prstGeo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n-NO"/>
          </a:p>
        </p:txBody>
      </p:sp>
      <p:sp>
        <p:nvSpPr>
          <p:cNvPr id="5" name="Rectangle 5"/>
          <p:cNvSpPr>
            <a:spLocks noGrp="1" noChangeArrowheads="1"/>
          </p:cNvSpPr>
          <p:nvPr>
            <p:ph type="ftr" sz="quarter" idx="11"/>
          </p:nvPr>
        </p:nvSpPr>
        <p:spPr>
          <a:ln/>
        </p:spPr>
        <p:txBody>
          <a:bodyPr/>
          <a:lstStyle>
            <a:lvl1pPr>
              <a:defRPr/>
            </a:lvl1pPr>
          </a:lstStyle>
          <a:p>
            <a:pPr>
              <a:defRPr/>
            </a:pPr>
            <a:endParaRPr lang="nn-NO"/>
          </a:p>
        </p:txBody>
      </p:sp>
      <p:sp>
        <p:nvSpPr>
          <p:cNvPr id="6" name="Rectangle 6"/>
          <p:cNvSpPr>
            <a:spLocks noGrp="1" noChangeArrowheads="1"/>
          </p:cNvSpPr>
          <p:nvPr>
            <p:ph type="sldNum" sz="quarter" idx="12"/>
          </p:nvPr>
        </p:nvSpPr>
        <p:spPr>
          <a:ln/>
        </p:spPr>
        <p:txBody>
          <a:bodyPr/>
          <a:lstStyle>
            <a:lvl1pPr>
              <a:defRPr/>
            </a:lvl1pPr>
          </a:lstStyle>
          <a:p>
            <a:pPr>
              <a:defRPr/>
            </a:pPr>
            <a:fld id="{941D31A7-F9EE-469F-B0C7-C0B6465A3DFC}" type="slidenum">
              <a:rPr lang="nn-NO"/>
              <a:pPr>
                <a:defRPr/>
              </a:pPr>
              <a:t>‹#›</a:t>
            </a:fld>
            <a:endParaRPr lang="nn-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3"/>
          <p:cNvSpPr>
            <a:spLocks noGrp="1" noChangeArrowheads="1"/>
          </p:cNvSpPr>
          <p:nvPr>
            <p:ph type="sldNum" sz="quarter" idx="10"/>
          </p:nvPr>
        </p:nvSpPr>
        <p:spPr>
          <a:ln/>
        </p:spPr>
        <p:txBody>
          <a:bodyPr/>
          <a:lstStyle>
            <a:lvl1pPr>
              <a:defRPr/>
            </a:lvl1pPr>
          </a:lstStyle>
          <a:p>
            <a:pPr>
              <a:defRPr/>
            </a:pPr>
            <a:fld id="{E80DA84B-B831-45E5-A102-031853F0EA95}" type="slidenum">
              <a:rPr lang="nb-NO"/>
              <a:pPr>
                <a:defRPr/>
              </a:pPr>
              <a:t>‹#›</a:t>
            </a:fld>
            <a:endParaRPr lang="nb-NO"/>
          </a:p>
        </p:txBody>
      </p:sp>
      <p:sp>
        <p:nvSpPr>
          <p:cNvPr id="5"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23"/>
          <p:cNvSpPr>
            <a:spLocks noGrp="1" noChangeArrowheads="1"/>
          </p:cNvSpPr>
          <p:nvPr>
            <p:ph type="sldNum" sz="quarter" idx="10"/>
          </p:nvPr>
        </p:nvSpPr>
        <p:spPr>
          <a:ln/>
        </p:spPr>
        <p:txBody>
          <a:bodyPr/>
          <a:lstStyle>
            <a:lvl1pPr>
              <a:defRPr/>
            </a:lvl1pPr>
          </a:lstStyle>
          <a:p>
            <a:pPr>
              <a:defRPr/>
            </a:pPr>
            <a:fld id="{74EE124A-8E6F-4B8C-AFFC-58B757F25D0A}" type="slidenum">
              <a:rPr lang="nb-NO"/>
              <a:pPr>
                <a:defRPr/>
              </a:pPr>
              <a:t>‹#›</a:t>
            </a:fld>
            <a:endParaRPr lang="nb-NO"/>
          </a:p>
        </p:txBody>
      </p:sp>
      <p:sp>
        <p:nvSpPr>
          <p:cNvPr id="5"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763713" y="2276475"/>
            <a:ext cx="3271837"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187950" y="2276475"/>
            <a:ext cx="3271838"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23"/>
          <p:cNvSpPr>
            <a:spLocks noGrp="1" noChangeArrowheads="1"/>
          </p:cNvSpPr>
          <p:nvPr>
            <p:ph type="sldNum" sz="quarter" idx="10"/>
          </p:nvPr>
        </p:nvSpPr>
        <p:spPr>
          <a:ln/>
        </p:spPr>
        <p:txBody>
          <a:bodyPr/>
          <a:lstStyle>
            <a:lvl1pPr>
              <a:defRPr/>
            </a:lvl1pPr>
          </a:lstStyle>
          <a:p>
            <a:pPr>
              <a:defRPr/>
            </a:pPr>
            <a:fld id="{0A43BEC4-C489-4FBC-A944-E6F253401E3D}" type="slidenum">
              <a:rPr lang="nb-NO"/>
              <a:pPr>
                <a:defRPr/>
              </a:pPr>
              <a:t>‹#›</a:t>
            </a:fld>
            <a:endParaRPr lang="nb-NO"/>
          </a:p>
        </p:txBody>
      </p:sp>
      <p:sp>
        <p:nvSpPr>
          <p:cNvPr id="6"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23"/>
          <p:cNvSpPr>
            <a:spLocks noGrp="1" noChangeArrowheads="1"/>
          </p:cNvSpPr>
          <p:nvPr>
            <p:ph type="sldNum" sz="quarter" idx="10"/>
          </p:nvPr>
        </p:nvSpPr>
        <p:spPr>
          <a:ln/>
        </p:spPr>
        <p:txBody>
          <a:bodyPr/>
          <a:lstStyle>
            <a:lvl1pPr>
              <a:defRPr/>
            </a:lvl1pPr>
          </a:lstStyle>
          <a:p>
            <a:pPr>
              <a:defRPr/>
            </a:pPr>
            <a:fld id="{A85258F3-B6CA-4149-A25C-CA523C0561FA}" type="slidenum">
              <a:rPr lang="nb-NO"/>
              <a:pPr>
                <a:defRPr/>
              </a:pPr>
              <a:t>‹#›</a:t>
            </a:fld>
            <a:endParaRPr lang="nb-NO"/>
          </a:p>
        </p:txBody>
      </p:sp>
      <p:sp>
        <p:nvSpPr>
          <p:cNvPr id="8"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23"/>
          <p:cNvSpPr>
            <a:spLocks noGrp="1" noChangeArrowheads="1"/>
          </p:cNvSpPr>
          <p:nvPr>
            <p:ph type="sldNum" sz="quarter" idx="10"/>
          </p:nvPr>
        </p:nvSpPr>
        <p:spPr>
          <a:ln/>
        </p:spPr>
        <p:txBody>
          <a:bodyPr/>
          <a:lstStyle>
            <a:lvl1pPr>
              <a:defRPr/>
            </a:lvl1pPr>
          </a:lstStyle>
          <a:p>
            <a:pPr>
              <a:defRPr/>
            </a:pPr>
            <a:fld id="{1AB97DD8-EC36-41A7-BB09-1EAF00757D93}" type="slidenum">
              <a:rPr lang="nb-NO"/>
              <a:pPr>
                <a:defRPr/>
              </a:pPr>
              <a:t>‹#›</a:t>
            </a:fld>
            <a:endParaRPr lang="nb-NO"/>
          </a:p>
        </p:txBody>
      </p:sp>
      <p:sp>
        <p:nvSpPr>
          <p:cNvPr id="4"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1AC9B630-B46A-49C0-B2D6-BDDC187C4CEF}" type="slidenum">
              <a:rPr lang="nb-NO"/>
              <a:pPr>
                <a:defRPr/>
              </a:pPr>
              <a:t>‹#›</a:t>
            </a:fld>
            <a:endParaRPr lang="nb-NO"/>
          </a:p>
        </p:txBody>
      </p:sp>
      <p:sp>
        <p:nvSpPr>
          <p:cNvPr id="3"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3"/>
          <p:cNvSpPr>
            <a:spLocks noGrp="1" noChangeArrowheads="1"/>
          </p:cNvSpPr>
          <p:nvPr>
            <p:ph type="sldNum" sz="quarter" idx="10"/>
          </p:nvPr>
        </p:nvSpPr>
        <p:spPr>
          <a:ln/>
        </p:spPr>
        <p:txBody>
          <a:bodyPr/>
          <a:lstStyle>
            <a:lvl1pPr>
              <a:defRPr/>
            </a:lvl1pPr>
          </a:lstStyle>
          <a:p>
            <a:pPr>
              <a:defRPr/>
            </a:pPr>
            <a:fld id="{46D8B999-ED8E-4A94-A5EF-EA3033163EA9}" type="slidenum">
              <a:rPr lang="nb-NO"/>
              <a:pPr>
                <a:defRPr/>
              </a:pPr>
              <a:t>‹#›</a:t>
            </a:fld>
            <a:endParaRPr lang="nb-NO"/>
          </a:p>
        </p:txBody>
      </p:sp>
      <p:sp>
        <p:nvSpPr>
          <p:cNvPr id="6"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3"/>
          <p:cNvSpPr>
            <a:spLocks noGrp="1" noChangeArrowheads="1"/>
          </p:cNvSpPr>
          <p:nvPr>
            <p:ph type="sldNum" sz="quarter" idx="10"/>
          </p:nvPr>
        </p:nvSpPr>
        <p:spPr>
          <a:ln/>
        </p:spPr>
        <p:txBody>
          <a:bodyPr/>
          <a:lstStyle>
            <a:lvl1pPr>
              <a:defRPr/>
            </a:lvl1pPr>
          </a:lstStyle>
          <a:p>
            <a:pPr>
              <a:defRPr/>
            </a:pPr>
            <a:fld id="{07520FA2-495B-4679-8423-B8C8D12DBB7C}" type="slidenum">
              <a:rPr lang="nb-NO"/>
              <a:pPr>
                <a:defRPr/>
              </a:pPr>
              <a:t>‹#›</a:t>
            </a:fld>
            <a:endParaRPr lang="nb-NO"/>
          </a:p>
        </p:txBody>
      </p:sp>
      <p:sp>
        <p:nvSpPr>
          <p:cNvPr id="6" name="Rectangle 31"/>
          <p:cNvSpPr>
            <a:spLocks noGrp="1" noChangeArrowheads="1"/>
          </p:cNvSpPr>
          <p:nvPr>
            <p:ph type="ftr" sz="quarter" idx="11"/>
          </p:nvPr>
        </p:nvSpPr>
        <p:spPr>
          <a:ln/>
        </p:spPr>
        <p:txBody>
          <a:bodyPr/>
          <a:lstStyle>
            <a:lvl1pPr>
              <a:defRPr/>
            </a:lvl1pPr>
          </a:lstStyle>
          <a:p>
            <a:pPr>
              <a:defRPr/>
            </a:pPr>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1196975"/>
            <a:ext cx="6696075" cy="719138"/>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1763713" y="2276475"/>
            <a:ext cx="6696075" cy="396081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47" name="Rectangle 23"/>
          <p:cNvSpPr>
            <a:spLocks noGrp="1" noChangeArrowheads="1"/>
          </p:cNvSpPr>
          <p:nvPr>
            <p:ph type="sldNum" sz="quarter" idx="4"/>
          </p:nvPr>
        </p:nvSpPr>
        <p:spPr bwMode="auto">
          <a:xfrm>
            <a:off x="1155700" y="6488113"/>
            <a:ext cx="533400" cy="30638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defRPr sz="1200">
                <a:solidFill>
                  <a:srgbClr val="ADADAD"/>
                </a:solidFill>
                <a:latin typeface="+mn-lt"/>
              </a:defRPr>
            </a:lvl1pPr>
          </a:lstStyle>
          <a:p>
            <a:pPr>
              <a:defRPr/>
            </a:pPr>
            <a:fld id="{B3739173-2EA7-4435-A79F-57406472353C}" type="slidenum">
              <a:rPr lang="nb-NO"/>
              <a:pPr>
                <a:defRPr/>
              </a:pPr>
              <a:t>‹#›</a:t>
            </a:fld>
            <a:endParaRPr lang="nb-NO"/>
          </a:p>
        </p:txBody>
      </p:sp>
      <p:pic>
        <p:nvPicPr>
          <p:cNvPr id="1029" name="Picture 28" descr="powerpoint_logo"/>
          <p:cNvPicPr>
            <a:picLocks noChangeAspect="1" noChangeArrowheads="1"/>
          </p:cNvPicPr>
          <p:nvPr/>
        </p:nvPicPr>
        <p:blipFill>
          <a:blip r:embed="rId14" cstate="print"/>
          <a:srcRect/>
          <a:stretch>
            <a:fillRect/>
          </a:stretch>
        </p:blipFill>
        <p:spPr bwMode="auto">
          <a:xfrm>
            <a:off x="0" y="0"/>
            <a:ext cx="5237163" cy="622300"/>
          </a:xfrm>
          <a:prstGeom prst="rect">
            <a:avLst/>
          </a:prstGeom>
          <a:noFill/>
          <a:ln w="9525">
            <a:noFill/>
            <a:miter lim="800000"/>
            <a:headEnd/>
            <a:tailEnd/>
          </a:ln>
        </p:spPr>
      </p:pic>
      <p:sp>
        <p:nvSpPr>
          <p:cNvPr id="1055" name="Rectangle 31"/>
          <p:cNvSpPr>
            <a:spLocks noGrp="1" noChangeArrowheads="1"/>
          </p:cNvSpPr>
          <p:nvPr>
            <p:ph type="ftr" sz="quarter" idx="3"/>
          </p:nvPr>
        </p:nvSpPr>
        <p:spPr bwMode="auto">
          <a:xfrm>
            <a:off x="2051050" y="6453188"/>
            <a:ext cx="63373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ADADAD"/>
                </a:solidFill>
                <a:latin typeface="+mn-lt"/>
              </a:defRPr>
            </a:lvl1pPr>
          </a:lstStyle>
          <a:p>
            <a:pPr>
              <a:defRPr/>
            </a:pPr>
            <a:endParaRPr lang="nb-NO"/>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4" r:id="rId12"/>
  </p:sldLayoutIdLst>
  <p:hf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Times New Roman" pitchFamily="18" charset="0"/>
        </a:defRPr>
      </a:lvl2pPr>
      <a:lvl3pPr algn="l" rtl="0" eaLnBrk="0" fontAlgn="base" hangingPunct="0">
        <a:spcBef>
          <a:spcPct val="0"/>
        </a:spcBef>
        <a:spcAft>
          <a:spcPct val="0"/>
        </a:spcAft>
        <a:defRPr sz="2400" b="1">
          <a:solidFill>
            <a:srgbClr val="000000"/>
          </a:solidFill>
          <a:latin typeface="Times New Roman" pitchFamily="18" charset="0"/>
        </a:defRPr>
      </a:lvl3pPr>
      <a:lvl4pPr algn="l" rtl="0" eaLnBrk="0" fontAlgn="base" hangingPunct="0">
        <a:spcBef>
          <a:spcPct val="0"/>
        </a:spcBef>
        <a:spcAft>
          <a:spcPct val="0"/>
        </a:spcAft>
        <a:defRPr sz="2400" b="1">
          <a:solidFill>
            <a:srgbClr val="000000"/>
          </a:solidFill>
          <a:latin typeface="Times New Roman" pitchFamily="18" charset="0"/>
        </a:defRPr>
      </a:lvl4pPr>
      <a:lvl5pPr algn="l" rtl="0" eaLnBrk="0" fontAlgn="base" hangingPunct="0">
        <a:spcBef>
          <a:spcPct val="0"/>
        </a:spcBef>
        <a:spcAft>
          <a:spcPct val="0"/>
        </a:spcAft>
        <a:defRPr sz="2400" b="1">
          <a:solidFill>
            <a:srgbClr val="000000"/>
          </a:solidFill>
          <a:latin typeface="Times New Roman" pitchFamily="18" charset="0"/>
        </a:defRPr>
      </a:lvl5pPr>
      <a:lvl6pPr marL="457200" algn="l" rtl="0" eaLnBrk="1" fontAlgn="base" hangingPunct="1">
        <a:spcBef>
          <a:spcPct val="0"/>
        </a:spcBef>
        <a:spcAft>
          <a:spcPct val="0"/>
        </a:spcAft>
        <a:defRPr sz="2400" b="1">
          <a:solidFill>
            <a:srgbClr val="000000"/>
          </a:solidFill>
          <a:latin typeface="Times New Roman" pitchFamily="18" charset="0"/>
        </a:defRPr>
      </a:lvl6pPr>
      <a:lvl7pPr marL="914400" algn="l" rtl="0" eaLnBrk="1" fontAlgn="base" hangingPunct="1">
        <a:spcBef>
          <a:spcPct val="0"/>
        </a:spcBef>
        <a:spcAft>
          <a:spcPct val="0"/>
        </a:spcAft>
        <a:defRPr sz="2400" b="1">
          <a:solidFill>
            <a:srgbClr val="000000"/>
          </a:solidFill>
          <a:latin typeface="Times New Roman" pitchFamily="18" charset="0"/>
        </a:defRPr>
      </a:lvl7pPr>
      <a:lvl8pPr marL="1371600" algn="l" rtl="0" eaLnBrk="1" fontAlgn="base" hangingPunct="1">
        <a:spcBef>
          <a:spcPct val="0"/>
        </a:spcBef>
        <a:spcAft>
          <a:spcPct val="0"/>
        </a:spcAft>
        <a:defRPr sz="2400" b="1">
          <a:solidFill>
            <a:srgbClr val="000000"/>
          </a:solidFill>
          <a:latin typeface="Times New Roman" pitchFamily="18" charset="0"/>
        </a:defRPr>
      </a:lvl8pPr>
      <a:lvl9pPr marL="1828800" algn="l" rtl="0" eaLnBrk="1" fontAlgn="base" hangingPunct="1">
        <a:spcBef>
          <a:spcPct val="0"/>
        </a:spcBef>
        <a:spcAft>
          <a:spcPct val="0"/>
        </a:spcAft>
        <a:defRPr sz="2400" b="1">
          <a:solidFill>
            <a:srgbClr val="000000"/>
          </a:solidFill>
          <a:latin typeface="Times New Roman" pitchFamily="18" charset="0"/>
        </a:defRPr>
      </a:lvl9pPr>
    </p:titleStyle>
    <p:bodyStyle>
      <a:lvl1pPr marL="282575" indent="-282575" algn="l" rtl="0" eaLnBrk="0" fontAlgn="base" hangingPunct="0">
        <a:spcBef>
          <a:spcPct val="20000"/>
        </a:spcBef>
        <a:spcAft>
          <a:spcPct val="0"/>
        </a:spcAft>
        <a:defRPr>
          <a:solidFill>
            <a:srgbClr val="000000"/>
          </a:solidFill>
          <a:latin typeface="+mn-lt"/>
          <a:ea typeface="+mn-ea"/>
          <a:cs typeface="+mn-cs"/>
        </a:defRPr>
      </a:lvl1pPr>
      <a:lvl2pPr marL="855663" indent="-285750" algn="l" rtl="0" eaLnBrk="0" fontAlgn="base" hangingPunct="0">
        <a:spcBef>
          <a:spcPct val="20000"/>
        </a:spcBef>
        <a:spcAft>
          <a:spcPct val="0"/>
        </a:spcAft>
        <a:defRPr>
          <a:solidFill>
            <a:srgbClr val="000000"/>
          </a:solidFill>
          <a:latin typeface="+mn-lt"/>
        </a:defRPr>
      </a:lvl2pPr>
      <a:lvl3pPr marL="1274763" indent="-228600" algn="l" rtl="0" eaLnBrk="0" fontAlgn="base" hangingPunct="0">
        <a:spcBef>
          <a:spcPct val="20000"/>
        </a:spcBef>
        <a:spcAft>
          <a:spcPct val="0"/>
        </a:spcAft>
        <a:defRPr>
          <a:solidFill>
            <a:srgbClr val="000000"/>
          </a:solidFill>
          <a:latin typeface="+mn-lt"/>
        </a:defRPr>
      </a:lvl3pPr>
      <a:lvl4pPr marL="1693863" indent="-228600" algn="l" rtl="0" eaLnBrk="0" fontAlgn="base" hangingPunct="0">
        <a:spcBef>
          <a:spcPct val="20000"/>
        </a:spcBef>
        <a:spcAft>
          <a:spcPct val="0"/>
        </a:spcAft>
        <a:defRPr>
          <a:solidFill>
            <a:srgbClr val="000000"/>
          </a:solidFill>
          <a:latin typeface="+mn-lt"/>
        </a:defRPr>
      </a:lvl4pPr>
      <a:lvl5pPr marL="2112963" indent="-228600" algn="l" rtl="0" eaLnBrk="0" fontAlgn="base" hangingPunct="0">
        <a:spcBef>
          <a:spcPct val="20000"/>
        </a:spcBef>
        <a:spcAft>
          <a:spcPct val="0"/>
        </a:spcAft>
        <a:defRPr>
          <a:solidFill>
            <a:srgbClr val="000000"/>
          </a:solidFill>
          <a:latin typeface="+mn-lt"/>
        </a:defRPr>
      </a:lvl5pPr>
      <a:lvl6pPr marL="2570163" indent="-228600" algn="l" rtl="0" eaLnBrk="1" fontAlgn="base" hangingPunct="1">
        <a:spcBef>
          <a:spcPct val="20000"/>
        </a:spcBef>
        <a:spcAft>
          <a:spcPct val="0"/>
        </a:spcAft>
        <a:defRPr>
          <a:solidFill>
            <a:srgbClr val="000000"/>
          </a:solidFill>
          <a:latin typeface="+mn-lt"/>
        </a:defRPr>
      </a:lvl6pPr>
      <a:lvl7pPr marL="3027363" indent="-228600" algn="l" rtl="0" eaLnBrk="1" fontAlgn="base" hangingPunct="1">
        <a:spcBef>
          <a:spcPct val="20000"/>
        </a:spcBef>
        <a:spcAft>
          <a:spcPct val="0"/>
        </a:spcAft>
        <a:defRPr>
          <a:solidFill>
            <a:srgbClr val="000000"/>
          </a:solidFill>
          <a:latin typeface="+mn-lt"/>
        </a:defRPr>
      </a:lvl7pPr>
      <a:lvl8pPr marL="3484563" indent="-228600" algn="l" rtl="0" eaLnBrk="1" fontAlgn="base" hangingPunct="1">
        <a:spcBef>
          <a:spcPct val="20000"/>
        </a:spcBef>
        <a:spcAft>
          <a:spcPct val="0"/>
        </a:spcAft>
        <a:defRPr>
          <a:solidFill>
            <a:srgbClr val="000000"/>
          </a:solidFill>
          <a:latin typeface="+mn-lt"/>
        </a:defRPr>
      </a:lvl8pPr>
      <a:lvl9pPr marL="3941763" indent="-228600" algn="l" rtl="0" eaLnBrk="1" fontAlgn="base" hangingPunct="1">
        <a:spcBef>
          <a:spcPct val="20000"/>
        </a:spcBef>
        <a:spcAft>
          <a:spcPct val="0"/>
        </a:spcAft>
        <a:defRPr>
          <a:solidFill>
            <a:srgbClr val="000000"/>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059832" y="5373216"/>
            <a:ext cx="6084168" cy="1508105"/>
          </a:xfrm>
          <a:prstGeom prst="rect">
            <a:avLst/>
          </a:prstGeom>
          <a:noFill/>
        </p:spPr>
        <p:txBody>
          <a:bodyPr wrap="square" rtlCol="0">
            <a:spAutoFit/>
          </a:bodyPr>
          <a:lstStyle/>
          <a:p>
            <a:pPr algn="ctr"/>
            <a:r>
              <a:rPr lang="nb-NO" sz="2800" dirty="0" smtClean="0">
                <a:solidFill>
                  <a:schemeClr val="bg1"/>
                </a:solidFill>
                <a:latin typeface="Calibri" pitchFamily="34" charset="0"/>
              </a:rPr>
              <a:t>Challenges </a:t>
            </a:r>
            <a:r>
              <a:rPr lang="nb-NO" sz="2800" dirty="0" smtClean="0">
                <a:solidFill>
                  <a:schemeClr val="bg1"/>
                </a:solidFill>
                <a:latin typeface="Calibri" pitchFamily="34" charset="0"/>
              </a:rPr>
              <a:t>and a </a:t>
            </a:r>
            <a:r>
              <a:rPr lang="nb-NO" sz="2800" dirty="0" err="1">
                <a:solidFill>
                  <a:schemeClr val="bg1"/>
                </a:solidFill>
                <a:latin typeface="Calibri" pitchFamily="34" charset="0"/>
              </a:rPr>
              <a:t>s</a:t>
            </a:r>
            <a:r>
              <a:rPr lang="nb-NO" sz="2800" dirty="0" err="1" smtClean="0">
                <a:solidFill>
                  <a:schemeClr val="bg1"/>
                </a:solidFill>
                <a:latin typeface="Calibri" pitchFamily="34" charset="0"/>
              </a:rPr>
              <a:t>ustainable</a:t>
            </a:r>
            <a:r>
              <a:rPr lang="nb-NO" sz="2800" dirty="0" smtClean="0">
                <a:solidFill>
                  <a:schemeClr val="bg1"/>
                </a:solidFill>
                <a:latin typeface="Calibri" pitchFamily="34" charset="0"/>
              </a:rPr>
              <a:t> industri </a:t>
            </a:r>
            <a:r>
              <a:rPr lang="nb-NO" sz="2800" dirty="0">
                <a:solidFill>
                  <a:schemeClr val="bg1"/>
                </a:solidFill>
                <a:latin typeface="Calibri" pitchFamily="34" charset="0"/>
              </a:rPr>
              <a:t>p</a:t>
            </a:r>
            <a:r>
              <a:rPr lang="nb-NO" sz="2800" dirty="0" smtClean="0">
                <a:solidFill>
                  <a:schemeClr val="bg1"/>
                </a:solidFill>
                <a:latin typeface="Calibri" pitchFamily="34" charset="0"/>
              </a:rPr>
              <a:t>olicy </a:t>
            </a:r>
            <a:r>
              <a:rPr lang="nb-NO" sz="2800" dirty="0" smtClean="0">
                <a:solidFill>
                  <a:schemeClr val="bg1"/>
                </a:solidFill>
                <a:latin typeface="Calibri" pitchFamily="34" charset="0"/>
              </a:rPr>
              <a:t>for </a:t>
            </a:r>
            <a:r>
              <a:rPr lang="nb-NO" sz="2800" dirty="0" err="1">
                <a:solidFill>
                  <a:schemeClr val="bg1"/>
                </a:solidFill>
                <a:latin typeface="Calibri" pitchFamily="34" charset="0"/>
              </a:rPr>
              <a:t>t</a:t>
            </a:r>
            <a:r>
              <a:rPr lang="nb-NO" sz="2800" dirty="0" err="1" smtClean="0">
                <a:solidFill>
                  <a:schemeClr val="bg1"/>
                </a:solidFill>
                <a:latin typeface="Calibri" pitchFamily="34" charset="0"/>
              </a:rPr>
              <a:t>he</a:t>
            </a:r>
            <a:r>
              <a:rPr lang="nb-NO" sz="2800" dirty="0" smtClean="0">
                <a:solidFill>
                  <a:schemeClr val="bg1"/>
                </a:solidFill>
                <a:latin typeface="Calibri" pitchFamily="34" charset="0"/>
              </a:rPr>
              <a:t> </a:t>
            </a:r>
            <a:r>
              <a:rPr lang="nb-NO" sz="2800" dirty="0" err="1" smtClean="0">
                <a:solidFill>
                  <a:schemeClr val="bg1"/>
                </a:solidFill>
                <a:latin typeface="Calibri" pitchFamily="34" charset="0"/>
              </a:rPr>
              <a:t>f</a:t>
            </a:r>
            <a:r>
              <a:rPr lang="nb-NO" sz="2800" dirty="0" err="1" smtClean="0">
                <a:solidFill>
                  <a:schemeClr val="bg1"/>
                </a:solidFill>
                <a:latin typeface="Calibri" pitchFamily="34" charset="0"/>
              </a:rPr>
              <a:t>uture</a:t>
            </a:r>
            <a:r>
              <a:rPr lang="nb-NO" sz="2800" dirty="0" smtClean="0">
                <a:solidFill>
                  <a:schemeClr val="bg1"/>
                </a:solidFill>
                <a:latin typeface="Calibri" pitchFamily="34" charset="0"/>
              </a:rPr>
              <a:t>. </a:t>
            </a:r>
            <a:endParaRPr lang="nb-NO" sz="2800" dirty="0" smtClean="0">
              <a:solidFill>
                <a:schemeClr val="bg1"/>
              </a:solidFill>
              <a:latin typeface="Calibri" pitchFamily="34" charset="0"/>
            </a:endParaRPr>
          </a:p>
          <a:p>
            <a:pPr algn="r"/>
            <a:endParaRPr lang="nb-NO" sz="1600" dirty="0" smtClean="0">
              <a:solidFill>
                <a:schemeClr val="bg1"/>
              </a:solidFill>
              <a:latin typeface="Calibri" pitchFamily="34" charset="0"/>
            </a:endParaRPr>
          </a:p>
          <a:p>
            <a:pPr algn="r"/>
            <a:r>
              <a:rPr lang="nb-NO" sz="2000" dirty="0" smtClean="0">
                <a:solidFill>
                  <a:schemeClr val="bg1"/>
                </a:solidFill>
                <a:latin typeface="Calibri" pitchFamily="34" charset="0"/>
              </a:rPr>
              <a:t>Mohammad Afzal</a:t>
            </a:r>
            <a:r>
              <a:rPr lang="nb-NO" sz="1600" dirty="0" smtClean="0">
                <a:solidFill>
                  <a:schemeClr val="bg1"/>
                </a:solidFill>
                <a:latin typeface="Calibri" pitchFamily="34" charset="0"/>
              </a:rPr>
              <a:t>, </a:t>
            </a:r>
            <a:r>
              <a:rPr lang="en-US" sz="1600" dirty="0" smtClean="0">
                <a:solidFill>
                  <a:schemeClr val="bg1"/>
                </a:solidFill>
                <a:latin typeface="Calibri" pitchFamily="34" charset="0"/>
              </a:rPr>
              <a:t>Norwegian United Federation of Trade Unions </a:t>
            </a:r>
            <a:endParaRPr lang="nb-NO" sz="1600" dirty="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p>
            <a:pPr>
              <a:defRPr/>
            </a:pPr>
            <a:fld id="{1AC9B630-B46A-49C0-B2D6-BDDC187C4CEF}" type="slidenum">
              <a:rPr lang="nb-NO" smtClean="0"/>
              <a:pPr>
                <a:defRPr/>
              </a:pPr>
              <a:t>10</a:t>
            </a:fld>
            <a:endParaRPr lang="nb-NO"/>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83906"/>
            <a:ext cx="4032448" cy="5741438"/>
          </a:xfrm>
          <a:prstGeom prst="rect">
            <a:avLst/>
          </a:prstGeom>
        </p:spPr>
      </p:pic>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698944"/>
            <a:ext cx="4464496" cy="5951416"/>
          </a:xfrm>
          <a:prstGeom prst="rect">
            <a:avLst/>
          </a:prstGeom>
        </p:spPr>
      </p:pic>
    </p:spTree>
    <p:extLst>
      <p:ext uri="{BB962C8B-B14F-4D97-AF65-F5344CB8AC3E}">
        <p14:creationId xmlns:p14="http://schemas.microsoft.com/office/powerpoint/2010/main" val="585442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p>
            <a:pPr>
              <a:defRPr/>
            </a:pPr>
            <a:fld id="{1AC9B630-B46A-49C0-B2D6-BDDC187C4CEF}" type="slidenum">
              <a:rPr lang="nb-NO" smtClean="0"/>
              <a:pPr>
                <a:defRPr/>
              </a:pPr>
              <a:t>11</a:t>
            </a:fld>
            <a:endParaRPr lang="nb-NO"/>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32" y="764704"/>
            <a:ext cx="8496904" cy="5717155"/>
          </a:xfrm>
          <a:prstGeom prst="rect">
            <a:avLst/>
          </a:prstGeom>
        </p:spPr>
      </p:pic>
      <p:sp>
        <p:nvSpPr>
          <p:cNvPr id="4" name="TekstSylinder 3"/>
          <p:cNvSpPr txBox="1"/>
          <p:nvPr/>
        </p:nvSpPr>
        <p:spPr>
          <a:xfrm>
            <a:off x="431540" y="980728"/>
            <a:ext cx="8424896" cy="892552"/>
          </a:xfrm>
          <a:prstGeom prst="rect">
            <a:avLst/>
          </a:prstGeom>
          <a:noFill/>
        </p:spPr>
        <p:txBody>
          <a:bodyPr wrap="square" rtlCol="0">
            <a:spAutoFit/>
          </a:bodyPr>
          <a:lstStyle/>
          <a:p>
            <a:pPr algn="ctr"/>
            <a:r>
              <a:rPr lang="nb-NO" dirty="0" smtClean="0"/>
              <a:t>Johan Sverdrup.  New </a:t>
            </a:r>
            <a:r>
              <a:rPr lang="nb-NO" dirty="0" smtClean="0"/>
              <a:t>green </a:t>
            </a:r>
            <a:r>
              <a:rPr lang="nb-NO" dirty="0" err="1" smtClean="0"/>
              <a:t>norwegian</a:t>
            </a:r>
            <a:r>
              <a:rPr lang="nb-NO" dirty="0" smtClean="0"/>
              <a:t> </a:t>
            </a:r>
            <a:r>
              <a:rPr lang="nb-NO" dirty="0" err="1" smtClean="0"/>
              <a:t>giant</a:t>
            </a:r>
            <a:r>
              <a:rPr lang="nb-NO" dirty="0" smtClean="0"/>
              <a:t> in </a:t>
            </a:r>
            <a:r>
              <a:rPr lang="nb-NO" dirty="0" err="1" smtClean="0"/>
              <a:t>north</a:t>
            </a:r>
            <a:r>
              <a:rPr lang="nb-NO" dirty="0" smtClean="0"/>
              <a:t> </a:t>
            </a:r>
            <a:r>
              <a:rPr lang="nb-NO" dirty="0" err="1" smtClean="0"/>
              <a:t>sea</a:t>
            </a:r>
            <a:r>
              <a:rPr lang="nb-NO" dirty="0" smtClean="0"/>
              <a:t>.</a:t>
            </a:r>
          </a:p>
          <a:p>
            <a:pPr algn="ctr"/>
            <a:r>
              <a:rPr lang="nb-NO" sz="2800" dirty="0" smtClean="0"/>
              <a:t> </a:t>
            </a:r>
            <a:r>
              <a:rPr lang="nb-NO" dirty="0" smtClean="0"/>
              <a:t>Start </a:t>
            </a:r>
            <a:r>
              <a:rPr lang="nb-NO" dirty="0" err="1" smtClean="0"/>
              <a:t>production</a:t>
            </a:r>
            <a:r>
              <a:rPr lang="nb-NO" dirty="0" smtClean="0"/>
              <a:t> 2019</a:t>
            </a:r>
            <a:r>
              <a:rPr lang="nb-NO" sz="2800" dirty="0" smtClean="0"/>
              <a:t>.</a:t>
            </a:r>
            <a:endParaRPr lang="nb-NO" sz="3200" dirty="0"/>
          </a:p>
        </p:txBody>
      </p:sp>
    </p:spTree>
    <p:extLst>
      <p:ext uri="{BB962C8B-B14F-4D97-AF65-F5344CB8AC3E}">
        <p14:creationId xmlns:p14="http://schemas.microsoft.com/office/powerpoint/2010/main" val="2363011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3"/>
          <p:cNvSpPr>
            <a:spLocks noGrp="1"/>
          </p:cNvSpPr>
          <p:nvPr>
            <p:ph type="sldNum" sz="quarter" idx="10"/>
          </p:nvPr>
        </p:nvSpPr>
        <p:spPr/>
        <p:txBody>
          <a:bodyPr/>
          <a:lstStyle/>
          <a:p>
            <a:pPr>
              <a:defRPr/>
            </a:pPr>
            <a:fld id="{F4AC4143-DF06-4425-979D-2DCACE3742D1}" type="slidenum">
              <a:rPr lang="nb-NO"/>
              <a:pPr>
                <a:defRPr/>
              </a:pPr>
              <a:t>12</a:t>
            </a:fld>
            <a:endParaRPr lang="nb-NO"/>
          </a:p>
        </p:txBody>
      </p:sp>
      <p:pic>
        <p:nvPicPr>
          <p:cNvPr id="19459" name="Picture 5" descr="sluttside"/>
          <p:cNvPicPr>
            <a:picLocks noChangeAspect="1" noChangeArrowheads="1"/>
          </p:cNvPicPr>
          <p:nvPr/>
        </p:nvPicPr>
        <p:blipFill>
          <a:blip r:embed="rId3" cstate="print"/>
          <a:srcRect/>
          <a:stretch>
            <a:fillRect/>
          </a:stretch>
        </p:blipFill>
        <p:spPr bwMode="auto">
          <a:xfrm>
            <a:off x="0" y="0"/>
            <a:ext cx="9199563" cy="7643813"/>
          </a:xfrm>
          <a:prstGeom prst="rect">
            <a:avLst/>
          </a:prstGeom>
          <a:noFill/>
          <a:ln w="9525">
            <a:noFill/>
            <a:miter lim="800000"/>
            <a:headEnd/>
            <a:tailEnd/>
          </a:ln>
        </p:spPr>
      </p:pic>
      <p:sp>
        <p:nvSpPr>
          <p:cNvPr id="4" name="TekstSylinder 3"/>
          <p:cNvSpPr txBox="1"/>
          <p:nvPr/>
        </p:nvSpPr>
        <p:spPr>
          <a:xfrm>
            <a:off x="1979712" y="5229200"/>
            <a:ext cx="5376023" cy="584775"/>
          </a:xfrm>
          <a:prstGeom prst="rect">
            <a:avLst/>
          </a:prstGeom>
          <a:noFill/>
        </p:spPr>
        <p:txBody>
          <a:bodyPr wrap="none" rtlCol="0">
            <a:spAutoFit/>
          </a:bodyPr>
          <a:lstStyle/>
          <a:p>
            <a:r>
              <a:rPr lang="nb-NO" sz="3200" dirty="0" smtClean="0">
                <a:solidFill>
                  <a:schemeClr val="bg1"/>
                </a:solidFill>
                <a:latin typeface="Calibri" pitchFamily="34" charset="0"/>
              </a:rPr>
              <a:t>…</a:t>
            </a:r>
            <a:r>
              <a:rPr lang="nb-NO" sz="3200" dirty="0" err="1" smtClean="0">
                <a:solidFill>
                  <a:schemeClr val="bg1"/>
                </a:solidFill>
                <a:latin typeface="Calibri" pitchFamily="34" charset="0"/>
              </a:rPr>
              <a:t>Thank</a:t>
            </a:r>
            <a:r>
              <a:rPr lang="nb-NO" sz="3200" dirty="0" smtClean="0">
                <a:solidFill>
                  <a:schemeClr val="bg1"/>
                </a:solidFill>
                <a:latin typeface="Calibri" pitchFamily="34" charset="0"/>
              </a:rPr>
              <a:t> </a:t>
            </a:r>
            <a:r>
              <a:rPr lang="nb-NO" sz="3200" dirty="0" err="1" smtClean="0">
                <a:solidFill>
                  <a:schemeClr val="bg1"/>
                </a:solidFill>
                <a:latin typeface="Calibri" pitchFamily="34" charset="0"/>
              </a:rPr>
              <a:t>you</a:t>
            </a:r>
            <a:r>
              <a:rPr lang="nb-NO" sz="3200" dirty="0" smtClean="0">
                <a:solidFill>
                  <a:schemeClr val="bg1"/>
                </a:solidFill>
                <a:latin typeface="Calibri" pitchFamily="34" charset="0"/>
              </a:rPr>
              <a:t> for </a:t>
            </a:r>
            <a:r>
              <a:rPr lang="nb-NO" sz="3200" dirty="0" err="1" smtClean="0">
                <a:solidFill>
                  <a:schemeClr val="bg1"/>
                </a:solidFill>
                <a:latin typeface="Calibri" pitchFamily="34" charset="0"/>
              </a:rPr>
              <a:t>your</a:t>
            </a:r>
            <a:r>
              <a:rPr lang="nb-NO" sz="3200" dirty="0" smtClean="0">
                <a:solidFill>
                  <a:schemeClr val="bg1"/>
                </a:solidFill>
                <a:latin typeface="Calibri" pitchFamily="34" charset="0"/>
              </a:rPr>
              <a:t> </a:t>
            </a:r>
            <a:r>
              <a:rPr lang="nb-NO" sz="3200" dirty="0" err="1" smtClean="0">
                <a:solidFill>
                  <a:schemeClr val="bg1"/>
                </a:solidFill>
                <a:latin typeface="Calibri" pitchFamily="34" charset="0"/>
              </a:rPr>
              <a:t>attention</a:t>
            </a:r>
            <a:r>
              <a:rPr lang="nb-NO" sz="3200" dirty="0" smtClean="0">
                <a:solidFill>
                  <a:schemeClr val="bg1"/>
                </a:solidFill>
                <a:latin typeface="Calibri" pitchFamily="34" charset="0"/>
              </a:rPr>
              <a:t>!</a:t>
            </a:r>
            <a:endParaRPr lang="nb-NO" sz="3200" dirty="0">
              <a:solidFill>
                <a:schemeClr val="bg1"/>
              </a:solidFill>
              <a:latin typeface="Calibri" pitchFamily="34" charset="0"/>
            </a:endParaRPr>
          </a:p>
        </p:txBody>
      </p:sp>
      <p:sp>
        <p:nvSpPr>
          <p:cNvPr id="5" name="TekstSylinder 4"/>
          <p:cNvSpPr txBox="1"/>
          <p:nvPr/>
        </p:nvSpPr>
        <p:spPr>
          <a:xfrm>
            <a:off x="6156176" y="7029400"/>
            <a:ext cx="2804708" cy="276999"/>
          </a:xfrm>
          <a:prstGeom prst="rect">
            <a:avLst/>
          </a:prstGeom>
          <a:noFill/>
        </p:spPr>
        <p:txBody>
          <a:bodyPr wrap="square" rtlCol="0">
            <a:spAutoFit/>
          </a:bodyPr>
          <a:lstStyle/>
          <a:p>
            <a:r>
              <a:rPr lang="nb-NO" sz="1200" dirty="0">
                <a:solidFill>
                  <a:schemeClr val="bg1"/>
                </a:solidFill>
              </a:rPr>
              <a:t>m</a:t>
            </a:r>
            <a:r>
              <a:rPr lang="nb-NO" sz="1200" dirty="0" smtClean="0">
                <a:solidFill>
                  <a:schemeClr val="bg1"/>
                </a:solidFill>
              </a:rPr>
              <a:t>ohammad.afzal@fellesforbundet.no</a:t>
            </a:r>
            <a:endParaRPr lang="nb-NO" sz="1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E80DA84B-B831-45E5-A102-031853F0EA95}" type="slidenum">
              <a:rPr lang="nb-NO" smtClean="0"/>
              <a:pPr>
                <a:defRPr/>
              </a:pPr>
              <a:t>2</a:t>
            </a:fld>
            <a:endParaRPr lang="nb-NO"/>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632848" cy="57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94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0"/>
          </p:nvPr>
        </p:nvSpPr>
        <p:spPr/>
        <p:txBody>
          <a:bodyPr/>
          <a:lstStyle/>
          <a:p>
            <a:pPr>
              <a:defRPr/>
            </a:pPr>
            <a:fld id="{E80DA84B-B831-45E5-A102-031853F0EA95}" type="slidenum">
              <a:rPr lang="nb-NO" smtClean="0"/>
              <a:pPr>
                <a:defRPr/>
              </a:pPr>
              <a:t>3</a:t>
            </a:fld>
            <a:endParaRPr lang="nb-NO"/>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560840" cy="567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717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6"/>
          <p:cNvSpPr>
            <a:spLocks/>
          </p:cNvSpPr>
          <p:nvPr/>
        </p:nvSpPr>
        <p:spPr bwMode="auto">
          <a:xfrm>
            <a:off x="885825" y="764704"/>
            <a:ext cx="82581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altLang="nb-NO" sz="3200" b="1" dirty="0" smtClean="0">
                <a:solidFill>
                  <a:srgbClr val="000000"/>
                </a:solidFill>
                <a:latin typeface="AFBattersea" charset="0"/>
              </a:rPr>
              <a:t>Norway - A </a:t>
            </a:r>
            <a:r>
              <a:rPr lang="en-US" altLang="nb-NO" sz="3200" b="1" dirty="0">
                <a:solidFill>
                  <a:srgbClr val="000000"/>
                </a:solidFill>
                <a:latin typeface="AFBattersea" charset="0"/>
              </a:rPr>
              <a:t>Complete Maritime </a:t>
            </a:r>
            <a:r>
              <a:rPr lang="en-US" altLang="nb-NO" sz="3200" b="1" dirty="0" smtClean="0">
                <a:solidFill>
                  <a:srgbClr val="000000"/>
                </a:solidFill>
                <a:latin typeface="AFBattersea" charset="0"/>
              </a:rPr>
              <a:t>Cluster</a:t>
            </a:r>
            <a:endParaRPr lang="en-US" altLang="nb-NO" sz="3200" b="1" dirty="0">
              <a:solidFill>
                <a:srgbClr val="000000"/>
              </a:solidFill>
              <a:latin typeface="AFBattersea" charset="0"/>
            </a:endParaRPr>
          </a:p>
        </p:txBody>
      </p:sp>
      <p:pic>
        <p:nvPicPr>
          <p:cNvPr id="6147" name="Picture 3" descr="MFtransphv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225" y="6670675"/>
            <a:ext cx="11080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4"/>
          <p:cNvGrpSpPr>
            <a:grpSpLocks/>
          </p:cNvGrpSpPr>
          <p:nvPr/>
        </p:nvGrpSpPr>
        <p:grpSpPr bwMode="auto">
          <a:xfrm>
            <a:off x="1143000" y="1556792"/>
            <a:ext cx="6781800" cy="4968006"/>
            <a:chOff x="720" y="981"/>
            <a:chExt cx="4255" cy="3039"/>
          </a:xfrm>
        </p:grpSpPr>
        <p:sp>
          <p:nvSpPr>
            <p:cNvPr id="6151" name="Oval 5"/>
            <p:cNvSpPr>
              <a:spLocks noChangeAspect="1" noChangeArrowheads="1"/>
            </p:cNvSpPr>
            <p:nvPr/>
          </p:nvSpPr>
          <p:spPr bwMode="auto">
            <a:xfrm>
              <a:off x="2785" y="1113"/>
              <a:ext cx="1436" cy="1335"/>
            </a:xfrm>
            <a:prstGeom prst="ellipse">
              <a:avLst/>
            </a:prstGeom>
            <a:solidFill>
              <a:srgbClr val="666146">
                <a:alpha val="83920"/>
              </a:srgbClr>
            </a:solidFill>
            <a:ln w="12700" algn="ctr">
              <a:solidFill>
                <a:srgbClr val="666146"/>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sz="1800">
                <a:solidFill>
                  <a:srgbClr val="000000"/>
                </a:solidFill>
              </a:endParaRPr>
            </a:p>
          </p:txBody>
        </p:sp>
        <p:sp>
          <p:nvSpPr>
            <p:cNvPr id="6152" name="Oval 6"/>
            <p:cNvSpPr>
              <a:spLocks noChangeAspect="1" noChangeArrowheads="1"/>
            </p:cNvSpPr>
            <p:nvPr/>
          </p:nvSpPr>
          <p:spPr bwMode="auto">
            <a:xfrm>
              <a:off x="1948" y="981"/>
              <a:ext cx="1436" cy="1335"/>
            </a:xfrm>
            <a:prstGeom prst="ellipse">
              <a:avLst/>
            </a:prstGeom>
            <a:solidFill>
              <a:srgbClr val="E7E6C4">
                <a:alpha val="76862"/>
              </a:srgbClr>
            </a:solidFill>
            <a:ln w="12700" algn="ctr">
              <a:solidFill>
                <a:srgbClr val="715B3B"/>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sz="1800">
                <a:solidFill>
                  <a:srgbClr val="000000"/>
                </a:solidFill>
              </a:endParaRPr>
            </a:p>
          </p:txBody>
        </p:sp>
        <p:sp>
          <p:nvSpPr>
            <p:cNvPr id="6153" name="Oval 7"/>
            <p:cNvSpPr>
              <a:spLocks noChangeAspect="1" noChangeArrowheads="1"/>
            </p:cNvSpPr>
            <p:nvPr/>
          </p:nvSpPr>
          <p:spPr bwMode="auto">
            <a:xfrm>
              <a:off x="2315" y="1547"/>
              <a:ext cx="2660" cy="2473"/>
            </a:xfrm>
            <a:prstGeom prst="ellipse">
              <a:avLst/>
            </a:prstGeom>
            <a:solidFill>
              <a:srgbClr val="000000">
                <a:alpha val="59999"/>
              </a:srgbClr>
            </a:solidFill>
            <a:ln w="12700" algn="ctr">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sz="1800">
                <a:solidFill>
                  <a:srgbClr val="000000"/>
                </a:solidFill>
              </a:endParaRPr>
            </a:p>
          </p:txBody>
        </p:sp>
        <p:sp>
          <p:nvSpPr>
            <p:cNvPr id="6154" name="Oval 8"/>
            <p:cNvSpPr>
              <a:spLocks noChangeAspect="1" noChangeArrowheads="1"/>
            </p:cNvSpPr>
            <p:nvPr/>
          </p:nvSpPr>
          <p:spPr bwMode="auto">
            <a:xfrm>
              <a:off x="720" y="1298"/>
              <a:ext cx="2838" cy="2638"/>
            </a:xfrm>
            <a:prstGeom prst="ellipse">
              <a:avLst/>
            </a:prstGeom>
            <a:solidFill>
              <a:srgbClr val="99CCFF">
                <a:alpha val="76862"/>
              </a:srgbClr>
            </a:solidFill>
            <a:ln w="12700" algn="ctr">
              <a:solidFill>
                <a:srgbClr val="33CCCC"/>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sz="1800" dirty="0">
                <a:solidFill>
                  <a:srgbClr val="000000"/>
                </a:solidFill>
              </a:endParaRPr>
            </a:p>
          </p:txBody>
        </p:sp>
        <p:sp>
          <p:nvSpPr>
            <p:cNvPr id="6155" name="Oval 9"/>
            <p:cNvSpPr>
              <a:spLocks noChangeAspect="1" noChangeArrowheads="1"/>
            </p:cNvSpPr>
            <p:nvPr/>
          </p:nvSpPr>
          <p:spPr bwMode="auto">
            <a:xfrm>
              <a:off x="1087" y="1640"/>
              <a:ext cx="2104" cy="1955"/>
            </a:xfrm>
            <a:prstGeom prst="ellipse">
              <a:avLst/>
            </a:prstGeom>
            <a:solidFill>
              <a:srgbClr val="3366FF">
                <a:alpha val="76862"/>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sz="1800">
                <a:solidFill>
                  <a:srgbClr val="000000"/>
                </a:solidFill>
              </a:endParaRPr>
            </a:p>
          </p:txBody>
        </p:sp>
        <p:sp>
          <p:nvSpPr>
            <p:cNvPr id="6156" name="Oval 10"/>
            <p:cNvSpPr>
              <a:spLocks noChangeAspect="1" noChangeArrowheads="1"/>
            </p:cNvSpPr>
            <p:nvPr/>
          </p:nvSpPr>
          <p:spPr bwMode="auto">
            <a:xfrm>
              <a:off x="1507" y="2027"/>
              <a:ext cx="1277" cy="1187"/>
            </a:xfrm>
            <a:prstGeom prst="ellipse">
              <a:avLst/>
            </a:prstGeom>
            <a:solidFill>
              <a:srgbClr val="0000FF">
                <a:alpha val="76862"/>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sz="1800">
                <a:solidFill>
                  <a:srgbClr val="000000"/>
                </a:solidFill>
              </a:endParaRPr>
            </a:p>
          </p:txBody>
        </p:sp>
        <p:sp>
          <p:nvSpPr>
            <p:cNvPr id="6157" name="Oval 11"/>
            <p:cNvSpPr>
              <a:spLocks noChangeAspect="1" noChangeArrowheads="1"/>
            </p:cNvSpPr>
            <p:nvPr/>
          </p:nvSpPr>
          <p:spPr bwMode="auto">
            <a:xfrm>
              <a:off x="1872" y="2400"/>
              <a:ext cx="504" cy="468"/>
            </a:xfrm>
            <a:prstGeom prst="ellipse">
              <a:avLst/>
            </a:prstGeom>
            <a:solidFill>
              <a:srgbClr val="000080">
                <a:alpha val="76862"/>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ltLang="nb-NO" sz="1800">
                <a:solidFill>
                  <a:srgbClr val="000000"/>
                </a:solidFill>
              </a:endParaRPr>
            </a:p>
          </p:txBody>
        </p:sp>
        <p:sp>
          <p:nvSpPr>
            <p:cNvPr id="6158" name="Text Box 12"/>
            <p:cNvSpPr txBox="1">
              <a:spLocks noChangeArrowheads="1"/>
            </p:cNvSpPr>
            <p:nvPr/>
          </p:nvSpPr>
          <p:spPr bwMode="auto">
            <a:xfrm>
              <a:off x="1733" y="2417"/>
              <a:ext cx="7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200" b="1" dirty="0">
                  <a:solidFill>
                    <a:srgbClr val="FFFFFF"/>
                  </a:solidFill>
                </a:rPr>
                <a:t>Ship </a:t>
              </a:r>
              <a:r>
                <a:rPr lang="en-US" altLang="nb-NO" sz="1200" b="1" dirty="0" smtClean="0">
                  <a:solidFill>
                    <a:srgbClr val="FFFFFF"/>
                  </a:solidFill>
                </a:rPr>
                <a:t>owner</a:t>
              </a:r>
            </a:p>
            <a:p>
              <a:pPr algn="ctr">
                <a:spcBef>
                  <a:spcPct val="50000"/>
                </a:spcBef>
              </a:pPr>
              <a:r>
                <a:rPr lang="en-US" altLang="nb-NO" sz="1200" b="1" dirty="0" smtClean="0">
                  <a:solidFill>
                    <a:srgbClr val="FFFFFF"/>
                  </a:solidFill>
                </a:rPr>
                <a:t>Seafarer</a:t>
              </a:r>
              <a:endParaRPr lang="en-US" altLang="nb-NO" sz="1200" b="1" dirty="0">
                <a:solidFill>
                  <a:srgbClr val="FFFFFF"/>
                </a:solidFill>
              </a:endParaRPr>
            </a:p>
          </p:txBody>
        </p:sp>
        <p:sp>
          <p:nvSpPr>
            <p:cNvPr id="6159" name="Text Box 13"/>
            <p:cNvSpPr txBox="1">
              <a:spLocks noChangeArrowheads="1"/>
            </p:cNvSpPr>
            <p:nvPr/>
          </p:nvSpPr>
          <p:spPr bwMode="auto">
            <a:xfrm>
              <a:off x="1738" y="2115"/>
              <a:ext cx="75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dirty="0">
                  <a:solidFill>
                    <a:srgbClr val="FFFFFF"/>
                  </a:solidFill>
                </a:rPr>
                <a:t>A</a:t>
              </a:r>
              <a:r>
                <a:rPr lang="en-US" altLang="nb-NO" sz="1300" b="1" dirty="0" smtClean="0">
                  <a:solidFill>
                    <a:srgbClr val="FFFFFF"/>
                  </a:solidFill>
                </a:rPr>
                <a:t>ssurance</a:t>
              </a:r>
              <a:endParaRPr lang="en-US" altLang="nb-NO" sz="1300" b="1" dirty="0">
                <a:solidFill>
                  <a:srgbClr val="FFFFFF"/>
                </a:solidFill>
              </a:endParaRPr>
            </a:p>
          </p:txBody>
        </p:sp>
        <p:sp>
          <p:nvSpPr>
            <p:cNvPr id="6160" name="Text Box 14"/>
            <p:cNvSpPr txBox="1">
              <a:spLocks noChangeArrowheads="1"/>
            </p:cNvSpPr>
            <p:nvPr/>
          </p:nvSpPr>
          <p:spPr bwMode="auto">
            <a:xfrm>
              <a:off x="1825" y="2952"/>
              <a:ext cx="61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FFFFFF"/>
                  </a:solidFill>
                </a:rPr>
                <a:t>Legal</a:t>
              </a:r>
            </a:p>
          </p:txBody>
        </p:sp>
        <p:sp>
          <p:nvSpPr>
            <p:cNvPr id="6161" name="Text Box 15"/>
            <p:cNvSpPr txBox="1">
              <a:spLocks noChangeArrowheads="1"/>
            </p:cNvSpPr>
            <p:nvPr/>
          </p:nvSpPr>
          <p:spPr bwMode="auto">
            <a:xfrm rot="5400000">
              <a:off x="2171" y="2549"/>
              <a:ext cx="7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200" b="1">
                  <a:solidFill>
                    <a:srgbClr val="FFFFFF"/>
                  </a:solidFill>
                </a:rPr>
                <a:t>Classing</a:t>
              </a:r>
            </a:p>
          </p:txBody>
        </p:sp>
        <p:sp>
          <p:nvSpPr>
            <p:cNvPr id="6162" name="Text Box 16"/>
            <p:cNvSpPr txBox="1">
              <a:spLocks noChangeArrowheads="1"/>
            </p:cNvSpPr>
            <p:nvPr/>
          </p:nvSpPr>
          <p:spPr bwMode="auto">
            <a:xfrm>
              <a:off x="2208" y="1131"/>
              <a:ext cx="10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666146"/>
                  </a:solidFill>
                </a:rPr>
                <a:t>Bank and finance</a:t>
              </a:r>
            </a:p>
          </p:txBody>
        </p:sp>
        <p:sp>
          <p:nvSpPr>
            <p:cNvPr id="6163" name="Text Box 17"/>
            <p:cNvSpPr txBox="1">
              <a:spLocks noChangeArrowheads="1"/>
            </p:cNvSpPr>
            <p:nvPr/>
          </p:nvSpPr>
          <p:spPr bwMode="auto">
            <a:xfrm rot="5400000">
              <a:off x="1392" y="2531"/>
              <a:ext cx="7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FFFFFF"/>
                  </a:solidFill>
                </a:rPr>
                <a:t>Financing</a:t>
              </a:r>
            </a:p>
          </p:txBody>
        </p:sp>
        <p:sp>
          <p:nvSpPr>
            <p:cNvPr id="6164" name="Text Box 18"/>
            <p:cNvSpPr txBox="1">
              <a:spLocks noChangeArrowheads="1"/>
            </p:cNvSpPr>
            <p:nvPr/>
          </p:nvSpPr>
          <p:spPr bwMode="auto">
            <a:xfrm rot="5400000">
              <a:off x="299" y="2458"/>
              <a:ext cx="128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FFFFFF"/>
                  </a:solidFill>
                </a:rPr>
                <a:t>Equipment producers</a:t>
              </a:r>
            </a:p>
          </p:txBody>
        </p:sp>
        <p:sp>
          <p:nvSpPr>
            <p:cNvPr id="6165" name="Text Box 19"/>
            <p:cNvSpPr txBox="1">
              <a:spLocks noChangeArrowheads="1"/>
            </p:cNvSpPr>
            <p:nvPr/>
          </p:nvSpPr>
          <p:spPr bwMode="auto">
            <a:xfrm rot="5400000">
              <a:off x="2875" y="2475"/>
              <a:ext cx="74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FFFFFF"/>
                  </a:solidFill>
                </a:rPr>
                <a:t>Ship design</a:t>
              </a:r>
            </a:p>
          </p:txBody>
        </p:sp>
        <p:sp>
          <p:nvSpPr>
            <p:cNvPr id="6166" name="Text Box 20"/>
            <p:cNvSpPr txBox="1">
              <a:spLocks noChangeArrowheads="1"/>
            </p:cNvSpPr>
            <p:nvPr/>
          </p:nvSpPr>
          <p:spPr bwMode="auto">
            <a:xfrm>
              <a:off x="1764" y="1764"/>
              <a:ext cx="7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FFFFFF"/>
                  </a:solidFill>
                </a:rPr>
                <a:t>Research</a:t>
              </a:r>
            </a:p>
          </p:txBody>
        </p:sp>
        <p:sp>
          <p:nvSpPr>
            <p:cNvPr id="6167" name="Text Box 21"/>
            <p:cNvSpPr txBox="1">
              <a:spLocks noChangeArrowheads="1"/>
            </p:cNvSpPr>
            <p:nvPr/>
          </p:nvSpPr>
          <p:spPr bwMode="auto">
            <a:xfrm>
              <a:off x="1764" y="3295"/>
              <a:ext cx="65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FFFFFF"/>
                  </a:solidFill>
                </a:rPr>
                <a:t>Education</a:t>
              </a:r>
            </a:p>
          </p:txBody>
        </p:sp>
        <p:sp>
          <p:nvSpPr>
            <p:cNvPr id="6168" name="Text Box 22"/>
            <p:cNvSpPr txBox="1">
              <a:spLocks noChangeArrowheads="1"/>
            </p:cNvSpPr>
            <p:nvPr/>
          </p:nvSpPr>
          <p:spPr bwMode="auto">
            <a:xfrm>
              <a:off x="3167" y="1301"/>
              <a:ext cx="89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dirty="0" err="1" smtClean="0">
                  <a:solidFill>
                    <a:srgbClr val="FFFFFF"/>
                  </a:solidFill>
                </a:rPr>
                <a:t>Fish&amp;Sea</a:t>
              </a:r>
              <a:endParaRPr lang="en-US" altLang="nb-NO" sz="1300" b="1" dirty="0">
                <a:solidFill>
                  <a:srgbClr val="FFFFFF"/>
                </a:solidFill>
              </a:endParaRPr>
            </a:p>
          </p:txBody>
        </p:sp>
        <p:sp>
          <p:nvSpPr>
            <p:cNvPr id="6169" name="Text Box 23"/>
            <p:cNvSpPr txBox="1">
              <a:spLocks noChangeArrowheads="1"/>
            </p:cNvSpPr>
            <p:nvPr/>
          </p:nvSpPr>
          <p:spPr bwMode="auto">
            <a:xfrm>
              <a:off x="3674" y="2621"/>
              <a:ext cx="7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nb-NO" sz="1300" b="1">
                  <a:solidFill>
                    <a:srgbClr val="FFFFFF"/>
                  </a:solidFill>
                </a:rPr>
                <a:t>Petroleum</a:t>
              </a:r>
            </a:p>
          </p:txBody>
        </p:sp>
        <p:sp>
          <p:nvSpPr>
            <p:cNvPr id="8216" name="Text Box 24"/>
            <p:cNvSpPr txBox="1">
              <a:spLocks noChangeArrowheads="1"/>
            </p:cNvSpPr>
            <p:nvPr/>
          </p:nvSpPr>
          <p:spPr bwMode="auto">
            <a:xfrm>
              <a:off x="1809" y="1390"/>
              <a:ext cx="612" cy="211"/>
            </a:xfrm>
            <a:prstGeom prst="rect">
              <a:avLst/>
            </a:prstGeom>
            <a:noFill/>
            <a:ln w="12700" algn="ctr">
              <a:noFill/>
              <a:miter lim="800000"/>
              <a:headEnd/>
              <a:tailEnd/>
            </a:ln>
            <a:effectLst/>
          </p:spPr>
          <p:txBody>
            <a:bodyPr>
              <a:spAutoFit/>
            </a:bodyPr>
            <a:lstStyle/>
            <a:p>
              <a:pPr algn="ctr">
                <a:spcBef>
                  <a:spcPct val="50000"/>
                </a:spcBef>
                <a:defRPr/>
              </a:pPr>
              <a:r>
                <a:rPr lang="en-US" sz="1300" b="1">
                  <a:solidFill>
                    <a:srgbClr val="FFFFFF"/>
                  </a:solidFill>
                  <a:effectLst>
                    <a:outerShdw blurRad="38100" dist="38100" dir="2700000" algn="tl">
                      <a:srgbClr val="C0C0C0"/>
                    </a:outerShdw>
                  </a:effectLst>
                  <a:latin typeface="Arial" pitchFamily="34" charset="0"/>
                </a:rPr>
                <a:t>Shipyard</a:t>
              </a:r>
            </a:p>
          </p:txBody>
        </p:sp>
      </p:grpSp>
      <p:pic>
        <p:nvPicPr>
          <p:cNvPr id="6150" name="Picture 38" descr="MFtransphv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650" y="6670675"/>
            <a:ext cx="11414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2372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2"/>
          </p:nvPr>
        </p:nvSpPr>
        <p:spPr/>
        <p:txBody>
          <a:bodyPr/>
          <a:lstStyle/>
          <a:p>
            <a:endParaRPr lang="nb-NO"/>
          </a:p>
        </p:txBody>
      </p:sp>
      <p:sp>
        <p:nvSpPr>
          <p:cNvPr id="5" name="Plassholder for lysbildenummer 4"/>
          <p:cNvSpPr>
            <a:spLocks noGrp="1"/>
          </p:cNvSpPr>
          <p:nvPr>
            <p:ph type="sldNum" sz="quarter" idx="10"/>
          </p:nvPr>
        </p:nvSpPr>
        <p:spPr/>
        <p:txBody>
          <a:bodyPr/>
          <a:lstStyle/>
          <a:p>
            <a:pPr>
              <a:defRPr/>
            </a:pPr>
            <a:fld id="{0A43BEC4-C489-4FBC-A944-E6F253401E3D}" type="slidenum">
              <a:rPr lang="nb-NO" smtClean="0"/>
              <a:pPr>
                <a:defRPr/>
              </a:pPr>
              <a:t>5</a:t>
            </a:fld>
            <a:endParaRPr lang="nb-NO"/>
          </a:p>
        </p:txBody>
      </p:sp>
      <p:pic>
        <p:nvPicPr>
          <p:cNvPr id="6" name="Picture 2"/>
          <p:cNvPicPr>
            <a:picLocks noChangeAspect="1" noChangeArrowheads="1"/>
          </p:cNvPicPr>
          <p:nvPr/>
        </p:nvPicPr>
        <p:blipFill>
          <a:blip r:embed="rId2" cstate="print"/>
          <a:srcRect/>
          <a:stretch>
            <a:fillRect/>
          </a:stretch>
        </p:blipFill>
        <p:spPr bwMode="auto">
          <a:xfrm>
            <a:off x="611560" y="1412776"/>
            <a:ext cx="3807201" cy="4800448"/>
          </a:xfrm>
          <a:prstGeom prst="rect">
            <a:avLst/>
          </a:prstGeom>
          <a:noFill/>
          <a:ln w="9525">
            <a:noFill/>
            <a:miter lim="800000"/>
            <a:headEnd/>
            <a:tailEnd/>
          </a:ln>
        </p:spPr>
      </p:pic>
      <p:pic>
        <p:nvPicPr>
          <p:cNvPr id="2050" name="Picture 2" descr="\\n10os2cfi008\103480$\TC\Users\103480jopr\Documents\My Pictures\Marstrat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2776"/>
            <a:ext cx="3653898" cy="487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4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ChangeArrowheads="1"/>
          </p:cNvSpPr>
          <p:nvPr/>
        </p:nvSpPr>
        <p:spPr bwMode="auto">
          <a:xfrm>
            <a:off x="0" y="6016625"/>
            <a:ext cx="9144000" cy="841375"/>
          </a:xfrm>
          <a:prstGeom prst="rect">
            <a:avLst/>
          </a:prstGeom>
          <a:solidFill>
            <a:schemeClr val="bg1"/>
          </a:solidFill>
          <a:ln w="28575" algn="ctr">
            <a:solidFill>
              <a:schemeClr val="bg1"/>
            </a:solidFill>
            <a:round/>
            <a:headEnd/>
            <a:tailEnd/>
          </a:ln>
        </p:spPr>
        <p:txBody>
          <a:bodyPr/>
          <a:lstStyle/>
          <a:p>
            <a:pPr eaLnBrk="0" hangingPunct="0"/>
            <a:endParaRPr lang="nb-NO"/>
          </a:p>
        </p:txBody>
      </p:sp>
      <p:pic>
        <p:nvPicPr>
          <p:cNvPr id="26626" name="Picture 30"/>
          <p:cNvPicPr>
            <a:picLocks noChangeAspect="1" noChangeArrowheads="1"/>
          </p:cNvPicPr>
          <p:nvPr/>
        </p:nvPicPr>
        <p:blipFill>
          <a:blip r:embed="rId3" cstate="print"/>
          <a:srcRect l="12077" r="10309"/>
          <a:stretch>
            <a:fillRect/>
          </a:stretch>
        </p:blipFill>
        <p:spPr bwMode="auto">
          <a:xfrm>
            <a:off x="684212" y="476672"/>
            <a:ext cx="1871663" cy="1308100"/>
          </a:xfrm>
          <a:prstGeom prst="rect">
            <a:avLst/>
          </a:prstGeom>
          <a:noFill/>
          <a:ln w="9525">
            <a:noFill/>
            <a:miter lim="800000"/>
            <a:headEnd/>
            <a:tailEnd/>
          </a:ln>
        </p:spPr>
      </p:pic>
      <p:sp>
        <p:nvSpPr>
          <p:cNvPr id="9" name="Subtitle 2"/>
          <p:cNvSpPr txBox="1">
            <a:spLocks/>
          </p:cNvSpPr>
          <p:nvPr/>
        </p:nvSpPr>
        <p:spPr>
          <a:xfrm>
            <a:off x="462633" y="1916832"/>
            <a:ext cx="4175125" cy="4635500"/>
          </a:xfrm>
          <a:prstGeom prst="rect">
            <a:avLst/>
          </a:prstGeom>
        </p:spPr>
        <p:txBody>
          <a:bodyPr/>
          <a:lstStyle/>
          <a:p>
            <a:pPr eaLnBrk="0" hangingPunct="0">
              <a:buFont typeface="Arial" charset="0"/>
              <a:buChar char="•"/>
            </a:pPr>
            <a:r>
              <a:rPr lang="en-US" sz="2000" dirty="0"/>
              <a:t> Maritime 21 is the maritime industry’s recommended strategy for research and </a:t>
            </a:r>
            <a:r>
              <a:rPr lang="en-US" sz="2000" dirty="0" smtClean="0"/>
              <a:t>innovation</a:t>
            </a:r>
            <a:endParaRPr lang="en-US" sz="2000" dirty="0"/>
          </a:p>
          <a:p>
            <a:pPr eaLnBrk="0" hangingPunct="0"/>
            <a:endParaRPr lang="en-US" sz="2000" dirty="0"/>
          </a:p>
          <a:p>
            <a:pPr eaLnBrk="0" hangingPunct="0">
              <a:buFont typeface="Arial" charset="0"/>
              <a:buChar char="•"/>
            </a:pPr>
            <a:r>
              <a:rPr lang="en-US" sz="2000" dirty="0"/>
              <a:t> </a:t>
            </a:r>
            <a:r>
              <a:rPr lang="en-US" sz="2000" dirty="0" smtClean="0"/>
              <a:t>The </a:t>
            </a:r>
            <a:r>
              <a:rPr lang="en-US" sz="2000" dirty="0"/>
              <a:t>industry’s vision:</a:t>
            </a:r>
          </a:p>
          <a:p>
            <a:pPr lvl="1" eaLnBrk="0" hangingPunct="0"/>
            <a:r>
              <a:rPr lang="en-US" sz="1800" i="1" dirty="0" smtClean="0"/>
              <a:t>“Norway </a:t>
            </a:r>
            <a:r>
              <a:rPr lang="en-US" sz="1800" i="1" dirty="0"/>
              <a:t>– Shall be the most attractive location for global, knowledge based and environmentally</a:t>
            </a:r>
          </a:p>
          <a:p>
            <a:pPr lvl="1" eaLnBrk="0" hangingPunct="0"/>
            <a:r>
              <a:rPr lang="en-US" sz="1800" i="1" dirty="0"/>
              <a:t>robust maritime </a:t>
            </a:r>
            <a:r>
              <a:rPr lang="en-US" sz="1800" i="1" dirty="0" smtClean="0"/>
              <a:t>industry”</a:t>
            </a:r>
            <a:endParaRPr lang="en-US" sz="1800" i="1" dirty="0"/>
          </a:p>
        </p:txBody>
      </p:sp>
      <p:pic>
        <p:nvPicPr>
          <p:cNvPr id="26628" name="Picture 9"/>
          <p:cNvPicPr>
            <a:picLocks noChangeAspect="1" noChangeArrowheads="1"/>
          </p:cNvPicPr>
          <p:nvPr/>
        </p:nvPicPr>
        <p:blipFill>
          <a:blip r:embed="rId4" cstate="print"/>
          <a:srcRect/>
          <a:stretch>
            <a:fillRect/>
          </a:stretch>
        </p:blipFill>
        <p:spPr bwMode="auto">
          <a:xfrm>
            <a:off x="4322986" y="1052513"/>
            <a:ext cx="4814887" cy="4779962"/>
          </a:xfrm>
          <a:prstGeom prst="rect">
            <a:avLst/>
          </a:prstGeom>
          <a:noFill/>
          <a:ln w="28575" algn="ctr">
            <a:noFill/>
            <a:miter lim="800000"/>
            <a:headEnd/>
            <a:tailEnd/>
          </a:ln>
        </p:spPr>
      </p:pic>
      <p:sp>
        <p:nvSpPr>
          <p:cNvPr id="2" name="Rektangel 1"/>
          <p:cNvSpPr/>
          <p:nvPr/>
        </p:nvSpPr>
        <p:spPr>
          <a:xfrm>
            <a:off x="684212" y="5368578"/>
            <a:ext cx="2975302" cy="461665"/>
          </a:xfrm>
          <a:prstGeom prst="rect">
            <a:avLst/>
          </a:prstGeom>
        </p:spPr>
        <p:txBody>
          <a:bodyPr wrap="none">
            <a:spAutoFit/>
          </a:bodyPr>
          <a:lstStyle/>
          <a:p>
            <a:r>
              <a:rPr lang="nb-NO" b="1" dirty="0"/>
              <a:t>www.maritim21.no </a:t>
            </a:r>
            <a:endParaRPr lang="nb-NO" dirty="0"/>
          </a:p>
        </p:txBody>
      </p:sp>
    </p:spTree>
    <p:extLst>
      <p:ext uri="{BB962C8B-B14F-4D97-AF65-F5344CB8AC3E}">
        <p14:creationId xmlns:p14="http://schemas.microsoft.com/office/powerpoint/2010/main" val="31491302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p>
            <a:pPr>
              <a:defRPr/>
            </a:pPr>
            <a:fld id="{1AC9B630-B46A-49C0-B2D6-BDDC187C4CEF}" type="slidenum">
              <a:rPr lang="nb-NO" smtClean="0"/>
              <a:pPr>
                <a:defRPr/>
              </a:pPr>
              <a:t>7</a:t>
            </a:fld>
            <a:endParaRPr lang="nb-NO"/>
          </a:p>
        </p:txBody>
      </p:sp>
      <p:pic>
        <p:nvPicPr>
          <p:cNvPr id="3" name="Bilde 2"/>
          <p:cNvPicPr>
            <a:picLocks noChangeAspect="1"/>
          </p:cNvPicPr>
          <p:nvPr/>
        </p:nvPicPr>
        <p:blipFill>
          <a:blip r:embed="rId2"/>
          <a:stretch>
            <a:fillRect/>
          </a:stretch>
        </p:blipFill>
        <p:spPr>
          <a:xfrm>
            <a:off x="323528" y="1916832"/>
            <a:ext cx="8609957" cy="4700838"/>
          </a:xfrm>
          <a:prstGeom prst="rect">
            <a:avLst/>
          </a:prstGeom>
        </p:spPr>
      </p:pic>
      <p:sp>
        <p:nvSpPr>
          <p:cNvPr id="4" name="TekstSylinder 3"/>
          <p:cNvSpPr txBox="1"/>
          <p:nvPr/>
        </p:nvSpPr>
        <p:spPr>
          <a:xfrm>
            <a:off x="2802334" y="1224334"/>
            <a:ext cx="3038011" cy="461665"/>
          </a:xfrm>
          <a:prstGeom prst="rect">
            <a:avLst/>
          </a:prstGeom>
          <a:noFill/>
        </p:spPr>
        <p:txBody>
          <a:bodyPr wrap="none" rtlCol="0">
            <a:spAutoFit/>
          </a:bodyPr>
          <a:lstStyle/>
          <a:p>
            <a:r>
              <a:rPr lang="nb-NO" b="1" dirty="0" smtClean="0"/>
              <a:t>The Geiranger fjord</a:t>
            </a:r>
            <a:endParaRPr lang="nb-NO" b="1" dirty="0"/>
          </a:p>
        </p:txBody>
      </p:sp>
    </p:spTree>
    <p:extLst>
      <p:ext uri="{BB962C8B-B14F-4D97-AF65-F5344CB8AC3E}">
        <p14:creationId xmlns:p14="http://schemas.microsoft.com/office/powerpoint/2010/main" val="101401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p>
            <a:pPr>
              <a:defRPr/>
            </a:pPr>
            <a:fld id="{1AC9B630-B46A-49C0-B2D6-BDDC187C4CEF}" type="slidenum">
              <a:rPr lang="nb-NO" smtClean="0"/>
              <a:pPr>
                <a:defRPr/>
              </a:pPr>
              <a:t>8</a:t>
            </a:fld>
            <a:endParaRPr lang="nb-NO"/>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501008"/>
            <a:ext cx="3937620" cy="262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92696"/>
            <a:ext cx="3984283" cy="300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hhpinsight.com/wp-content/blogs.dir/2/files/2013/08/GlutraLNGferry-1111.jpg"/>
          <p:cNvPicPr>
            <a:picLocks noChangeAspect="1" noChangeArrowheads="1"/>
          </p:cNvPicPr>
          <p:nvPr/>
        </p:nvPicPr>
        <p:blipFill>
          <a:blip r:embed="rId5" cstate="print"/>
          <a:srcRect/>
          <a:stretch>
            <a:fillRect/>
          </a:stretch>
        </p:blipFill>
        <p:spPr bwMode="auto">
          <a:xfrm>
            <a:off x="467544" y="1052737"/>
            <a:ext cx="3884415" cy="1944216"/>
          </a:xfrm>
          <a:prstGeom prst="rect">
            <a:avLst/>
          </a:prstGeom>
          <a:noFill/>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968" y="3861048"/>
            <a:ext cx="4572000" cy="231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045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0"/>
          <p:cNvSpPr txBox="1">
            <a:spLocks noChangeArrowheads="1"/>
          </p:cNvSpPr>
          <p:nvPr/>
        </p:nvSpPr>
        <p:spPr bwMode="auto">
          <a:xfrm>
            <a:off x="323850" y="1341438"/>
            <a:ext cx="2944813" cy="1314450"/>
          </a:xfrm>
          <a:prstGeom prst="rect">
            <a:avLst/>
          </a:prstGeom>
          <a:noFill/>
          <a:ln w="28575">
            <a:noFill/>
            <a:miter lim="800000"/>
            <a:headEnd/>
            <a:tailEnd/>
          </a:ln>
        </p:spPr>
        <p:txBody>
          <a:bodyPr lIns="89989" tIns="46794" rIns="89989" bIns="46794">
            <a:spAutoFit/>
          </a:bodyPr>
          <a:lstStyle/>
          <a:p>
            <a:pPr eaLnBrk="0" hangingPunct="0">
              <a:spcBef>
                <a:spcPct val="50000"/>
              </a:spcBef>
              <a:buClr>
                <a:schemeClr val="bg2"/>
              </a:buClr>
            </a:pPr>
            <a:r>
              <a:rPr lang="nb-NO" sz="1600" b="1" dirty="0" err="1">
                <a:solidFill>
                  <a:srgbClr val="C00000"/>
                </a:solidFill>
                <a:latin typeface="Times" pitchFamily="18" charset="0"/>
              </a:rPr>
              <a:t>Map</a:t>
            </a:r>
            <a:r>
              <a:rPr lang="nb-NO" sz="1600" b="1" dirty="0">
                <a:solidFill>
                  <a:srgbClr val="C00000"/>
                </a:solidFill>
                <a:latin typeface="Times" pitchFamily="18" charset="0"/>
              </a:rPr>
              <a:t> shows </a:t>
            </a:r>
            <a:r>
              <a:rPr lang="nb-NO" sz="1600" b="1" dirty="0" err="1">
                <a:solidFill>
                  <a:srgbClr val="C00000"/>
                </a:solidFill>
                <a:latin typeface="Times" pitchFamily="18" charset="0"/>
              </a:rPr>
              <a:t>employees</a:t>
            </a:r>
            <a:r>
              <a:rPr lang="nb-NO" sz="1600" b="1" dirty="0">
                <a:solidFill>
                  <a:srgbClr val="C00000"/>
                </a:solidFill>
                <a:latin typeface="Times" pitchFamily="18" charset="0"/>
              </a:rPr>
              <a:t> in </a:t>
            </a:r>
            <a:r>
              <a:rPr lang="nb-NO" sz="1600" b="1" dirty="0" err="1">
                <a:solidFill>
                  <a:srgbClr val="C00000"/>
                </a:solidFill>
                <a:latin typeface="Times" pitchFamily="18" charset="0"/>
              </a:rPr>
              <a:t>the</a:t>
            </a:r>
            <a:r>
              <a:rPr lang="nb-NO" sz="1600" b="1" dirty="0">
                <a:solidFill>
                  <a:srgbClr val="C00000"/>
                </a:solidFill>
                <a:latin typeface="Times" pitchFamily="18" charset="0"/>
              </a:rPr>
              <a:t> maritime </a:t>
            </a:r>
            <a:r>
              <a:rPr lang="nb-NO" sz="1600" b="1" dirty="0" err="1">
                <a:solidFill>
                  <a:srgbClr val="C00000"/>
                </a:solidFill>
                <a:latin typeface="Times" pitchFamily="18" charset="0"/>
              </a:rPr>
              <a:t>sector</a:t>
            </a:r>
            <a:r>
              <a:rPr lang="nb-NO" sz="1600" b="1" dirty="0">
                <a:solidFill>
                  <a:srgbClr val="C00000"/>
                </a:solidFill>
                <a:latin typeface="Times" pitchFamily="18" charset="0"/>
              </a:rPr>
              <a:t> in </a:t>
            </a:r>
            <a:r>
              <a:rPr lang="nb-NO" sz="1600" b="1" dirty="0" err="1">
                <a:solidFill>
                  <a:srgbClr val="C00000"/>
                </a:solidFill>
                <a:latin typeface="Times" pitchFamily="18" charset="0"/>
              </a:rPr>
              <a:t>percentage</a:t>
            </a:r>
            <a:r>
              <a:rPr lang="nb-NO" sz="1600" b="1" dirty="0">
                <a:solidFill>
                  <a:srgbClr val="C00000"/>
                </a:solidFill>
                <a:latin typeface="Times" pitchFamily="18" charset="0"/>
              </a:rPr>
              <a:t> </a:t>
            </a:r>
            <a:r>
              <a:rPr lang="nb-NO" sz="1600" b="1" dirty="0" err="1">
                <a:solidFill>
                  <a:srgbClr val="C00000"/>
                </a:solidFill>
                <a:latin typeface="Times" pitchFamily="18" charset="0"/>
              </a:rPr>
              <a:t>out</a:t>
            </a:r>
            <a:r>
              <a:rPr lang="nb-NO" sz="1600" b="1" dirty="0">
                <a:solidFill>
                  <a:srgbClr val="C00000"/>
                </a:solidFill>
                <a:latin typeface="Times" pitchFamily="18" charset="0"/>
              </a:rPr>
              <a:t> </a:t>
            </a:r>
            <a:r>
              <a:rPr lang="nb-NO" sz="1600" b="1" dirty="0" err="1">
                <a:solidFill>
                  <a:srgbClr val="C00000"/>
                </a:solidFill>
                <a:latin typeface="Times" pitchFamily="18" charset="0"/>
              </a:rPr>
              <a:t>of</a:t>
            </a:r>
            <a:r>
              <a:rPr lang="nb-NO" sz="1600" b="1" dirty="0">
                <a:solidFill>
                  <a:srgbClr val="C00000"/>
                </a:solidFill>
                <a:latin typeface="Times" pitchFamily="18" charset="0"/>
              </a:rPr>
              <a:t> total </a:t>
            </a:r>
            <a:r>
              <a:rPr lang="nb-NO" sz="1600" b="1" dirty="0" err="1">
                <a:solidFill>
                  <a:srgbClr val="C00000"/>
                </a:solidFill>
                <a:latin typeface="Times" pitchFamily="18" charset="0"/>
              </a:rPr>
              <a:t>number</a:t>
            </a:r>
            <a:r>
              <a:rPr lang="nb-NO" sz="1600" b="1" dirty="0">
                <a:solidFill>
                  <a:srgbClr val="C00000"/>
                </a:solidFill>
                <a:latin typeface="Times" pitchFamily="18" charset="0"/>
              </a:rPr>
              <a:t> </a:t>
            </a:r>
            <a:r>
              <a:rPr lang="nb-NO" sz="1600" b="1" dirty="0" err="1">
                <a:solidFill>
                  <a:srgbClr val="C00000"/>
                </a:solidFill>
                <a:latin typeface="Times" pitchFamily="18" charset="0"/>
              </a:rPr>
              <a:t>of</a:t>
            </a:r>
            <a:r>
              <a:rPr lang="nb-NO" sz="1600" b="1" dirty="0">
                <a:solidFill>
                  <a:srgbClr val="C00000"/>
                </a:solidFill>
                <a:latin typeface="Times" pitchFamily="18" charset="0"/>
              </a:rPr>
              <a:t> </a:t>
            </a:r>
            <a:r>
              <a:rPr lang="nb-NO" sz="1600" b="1" dirty="0" err="1">
                <a:solidFill>
                  <a:srgbClr val="C00000"/>
                </a:solidFill>
                <a:latin typeface="Times" pitchFamily="18" charset="0"/>
              </a:rPr>
              <a:t>employees</a:t>
            </a:r>
            <a:r>
              <a:rPr lang="nb-NO" sz="1600" b="1" dirty="0">
                <a:solidFill>
                  <a:srgbClr val="C00000"/>
                </a:solidFill>
                <a:latin typeface="Times" pitchFamily="18" charset="0"/>
              </a:rPr>
              <a:t> in </a:t>
            </a:r>
            <a:r>
              <a:rPr lang="nb-NO" sz="1600" b="1" dirty="0" err="1">
                <a:solidFill>
                  <a:srgbClr val="C00000"/>
                </a:solidFill>
                <a:latin typeface="Times" pitchFamily="18" charset="0"/>
              </a:rPr>
              <a:t>the</a:t>
            </a:r>
            <a:r>
              <a:rPr lang="nb-NO" sz="1600" b="1" dirty="0">
                <a:solidFill>
                  <a:srgbClr val="C00000"/>
                </a:solidFill>
                <a:latin typeface="Times" pitchFamily="18" charset="0"/>
              </a:rPr>
              <a:t> private </a:t>
            </a:r>
            <a:r>
              <a:rPr lang="nb-NO" sz="1600" b="1" dirty="0" err="1">
                <a:solidFill>
                  <a:srgbClr val="C00000"/>
                </a:solidFill>
                <a:latin typeface="Times" pitchFamily="18" charset="0"/>
              </a:rPr>
              <a:t>sector</a:t>
            </a:r>
            <a:r>
              <a:rPr lang="nb-NO" sz="1600" b="1" dirty="0">
                <a:solidFill>
                  <a:srgbClr val="C00000"/>
                </a:solidFill>
                <a:latin typeface="Times" pitchFamily="18" charset="0"/>
              </a:rPr>
              <a:t/>
            </a:r>
            <a:br>
              <a:rPr lang="nb-NO" sz="1600" b="1" dirty="0">
                <a:solidFill>
                  <a:srgbClr val="C00000"/>
                </a:solidFill>
                <a:latin typeface="Times" pitchFamily="18" charset="0"/>
              </a:rPr>
            </a:br>
            <a:r>
              <a:rPr lang="nb-NO" sz="1600" b="1" dirty="0">
                <a:solidFill>
                  <a:srgbClr val="C00000"/>
                </a:solidFill>
                <a:latin typeface="Times" pitchFamily="18" charset="0"/>
              </a:rPr>
              <a:t>(per </a:t>
            </a:r>
            <a:r>
              <a:rPr lang="nb-NO" sz="1600" b="1" dirty="0" err="1" smtClean="0">
                <a:solidFill>
                  <a:srgbClr val="C00000"/>
                </a:solidFill>
                <a:latin typeface="Times" pitchFamily="18" charset="0"/>
              </a:rPr>
              <a:t>municipality</a:t>
            </a:r>
            <a:r>
              <a:rPr lang="nb-NO" sz="1600" b="1" dirty="0" smtClean="0">
                <a:solidFill>
                  <a:srgbClr val="C00000"/>
                </a:solidFill>
                <a:latin typeface="Times" pitchFamily="18" charset="0"/>
              </a:rPr>
              <a:t>) </a:t>
            </a:r>
            <a:endParaRPr lang="en-GB" sz="1600" b="1" dirty="0">
              <a:solidFill>
                <a:srgbClr val="C00000"/>
              </a:solidFill>
              <a:latin typeface="Times" pitchFamily="18" charset="0"/>
            </a:endParaRPr>
          </a:p>
        </p:txBody>
      </p:sp>
      <p:pic>
        <p:nvPicPr>
          <p:cNvPr id="6147" name="Picture 2"/>
          <p:cNvPicPr>
            <a:picLocks noChangeAspect="1" noChangeArrowheads="1"/>
          </p:cNvPicPr>
          <p:nvPr/>
        </p:nvPicPr>
        <p:blipFill>
          <a:blip r:embed="rId3" cstate="print"/>
          <a:srcRect/>
          <a:stretch>
            <a:fillRect/>
          </a:stretch>
        </p:blipFill>
        <p:spPr bwMode="auto">
          <a:xfrm>
            <a:off x="3636963" y="764704"/>
            <a:ext cx="5507037" cy="6093296"/>
          </a:xfrm>
          <a:prstGeom prst="rect">
            <a:avLst/>
          </a:prstGeom>
          <a:noFill/>
          <a:ln w="9525">
            <a:noFill/>
            <a:miter lim="800000"/>
            <a:headEnd/>
            <a:tailEnd/>
          </a:ln>
        </p:spPr>
      </p:pic>
      <p:grpSp>
        <p:nvGrpSpPr>
          <p:cNvPr id="2" name="Gruppe 5"/>
          <p:cNvGrpSpPr>
            <a:grpSpLocks/>
          </p:cNvGrpSpPr>
          <p:nvPr/>
        </p:nvGrpSpPr>
        <p:grpSpPr bwMode="auto">
          <a:xfrm>
            <a:off x="2051720" y="3861048"/>
            <a:ext cx="3143250" cy="1069975"/>
            <a:chOff x="1822605" y="3774047"/>
            <a:chExt cx="3143273" cy="1194788"/>
          </a:xfrm>
        </p:grpSpPr>
        <p:sp>
          <p:nvSpPr>
            <p:cNvPr id="26" name="Ellipse 25"/>
            <p:cNvSpPr>
              <a:spLocks noChangeArrowheads="1"/>
            </p:cNvSpPr>
            <p:nvPr/>
          </p:nvSpPr>
          <p:spPr bwMode="auto">
            <a:xfrm rot="2867745">
              <a:off x="4049785" y="3894973"/>
              <a:ext cx="609803" cy="1222384"/>
            </a:xfrm>
            <a:prstGeom prst="ellipse">
              <a:avLst/>
            </a:prstGeom>
            <a:noFill/>
            <a:ln w="25400" algn="ctr">
              <a:solidFill>
                <a:schemeClr val="accent2"/>
              </a:solidFill>
              <a:round/>
              <a:headEnd/>
              <a:tailEnd/>
            </a:ln>
          </p:spPr>
          <p:txBody>
            <a:bodyPr rot="10800000" vert="eaVert" anchor="ctr"/>
            <a:lstStyle/>
            <a:p>
              <a:pPr algn="ctr" eaLnBrk="0" fontAlgn="auto" hangingPunct="0">
                <a:spcBef>
                  <a:spcPts val="0"/>
                </a:spcBef>
                <a:spcAft>
                  <a:spcPts val="0"/>
                </a:spcAft>
                <a:defRPr/>
              </a:pPr>
              <a:endParaRPr lang="nb-NO" sz="1600">
                <a:solidFill>
                  <a:schemeClr val="dk1"/>
                </a:solidFill>
                <a:latin typeface="+mn-lt"/>
                <a:cs typeface="+mn-cs"/>
              </a:endParaRPr>
            </a:p>
          </p:txBody>
        </p:sp>
        <p:sp>
          <p:nvSpPr>
            <p:cNvPr id="6172" name="TekstSylinder 26"/>
            <p:cNvSpPr txBox="1">
              <a:spLocks noChangeArrowheads="1"/>
            </p:cNvSpPr>
            <p:nvPr/>
          </p:nvSpPr>
          <p:spPr bwMode="auto">
            <a:xfrm>
              <a:off x="1822605" y="3774047"/>
              <a:ext cx="2249504" cy="1194788"/>
            </a:xfrm>
            <a:prstGeom prst="rect">
              <a:avLst/>
            </a:prstGeom>
            <a:noFill/>
            <a:ln w="9525">
              <a:noFill/>
              <a:miter lim="800000"/>
              <a:headEnd/>
              <a:tailEnd/>
            </a:ln>
          </p:spPr>
          <p:txBody>
            <a:bodyPr>
              <a:spAutoFit/>
            </a:bodyPr>
            <a:lstStyle/>
            <a:p>
              <a:pPr eaLnBrk="0" hangingPunct="0"/>
              <a:r>
                <a:rPr lang="nb-NO" sz="1600" b="1" dirty="0">
                  <a:latin typeface="Calibri" pitchFamily="34" charset="0"/>
                </a:rPr>
                <a:t>Maritime Møre</a:t>
              </a:r>
            </a:p>
            <a:p>
              <a:pPr eaLnBrk="0" hangingPunct="0"/>
              <a:r>
                <a:rPr lang="nb-NO" sz="1600" dirty="0">
                  <a:latin typeface="Calibri" pitchFamily="34" charset="0"/>
                </a:rPr>
                <a:t>Design, </a:t>
              </a:r>
              <a:r>
                <a:rPr lang="nb-NO" sz="1600" dirty="0" err="1">
                  <a:latin typeface="Calibri" pitchFamily="34" charset="0"/>
                </a:rPr>
                <a:t>equipment</a:t>
              </a:r>
              <a:r>
                <a:rPr lang="nb-NO" sz="1600" dirty="0">
                  <a:latin typeface="Calibri" pitchFamily="34" charset="0"/>
                </a:rPr>
                <a:t> </a:t>
              </a:r>
              <a:r>
                <a:rPr lang="nb-NO" sz="1600" dirty="0" err="1">
                  <a:latin typeface="Calibri" pitchFamily="34" charset="0"/>
                </a:rPr>
                <a:t>building</a:t>
              </a:r>
              <a:r>
                <a:rPr lang="nb-NO" sz="1600" dirty="0">
                  <a:latin typeface="Calibri" pitchFamily="34" charset="0"/>
                </a:rPr>
                <a:t> and </a:t>
              </a:r>
              <a:r>
                <a:rPr lang="nb-NO" sz="1600" dirty="0" err="1">
                  <a:latin typeface="Calibri" pitchFamily="34" charset="0"/>
                </a:rPr>
                <a:t>operation</a:t>
              </a:r>
              <a:r>
                <a:rPr lang="nb-NO" sz="1600" dirty="0">
                  <a:latin typeface="Calibri" pitchFamily="34" charset="0"/>
                </a:rPr>
                <a:t> </a:t>
              </a:r>
              <a:r>
                <a:rPr lang="nb-NO" sz="1600" dirty="0" err="1">
                  <a:latin typeface="Calibri" pitchFamily="34" charset="0"/>
                </a:rPr>
                <a:t>of</a:t>
              </a:r>
              <a:r>
                <a:rPr lang="nb-NO" sz="1600" dirty="0">
                  <a:latin typeface="Calibri" pitchFamily="34" charset="0"/>
                </a:rPr>
                <a:t> offshore </a:t>
              </a:r>
              <a:r>
                <a:rPr lang="nb-NO" sz="1600" dirty="0" err="1">
                  <a:latin typeface="Calibri" pitchFamily="34" charset="0"/>
                </a:rPr>
                <a:t>vessels</a:t>
              </a:r>
              <a:endParaRPr lang="nb-NO" sz="1600" dirty="0">
                <a:latin typeface="Calibri" pitchFamily="34" charset="0"/>
              </a:endParaRPr>
            </a:p>
          </p:txBody>
        </p:sp>
      </p:grpSp>
      <p:grpSp>
        <p:nvGrpSpPr>
          <p:cNvPr id="3" name="Gruppe 10"/>
          <p:cNvGrpSpPr>
            <a:grpSpLocks/>
          </p:cNvGrpSpPr>
          <p:nvPr/>
        </p:nvGrpSpPr>
        <p:grpSpPr bwMode="auto">
          <a:xfrm>
            <a:off x="1042988" y="4857750"/>
            <a:ext cx="3243262" cy="1643063"/>
            <a:chOff x="1571604" y="4857760"/>
            <a:chExt cx="2714644" cy="1643074"/>
          </a:xfrm>
        </p:grpSpPr>
        <p:sp>
          <p:nvSpPr>
            <p:cNvPr id="29" name="Ellipse 28"/>
            <p:cNvSpPr/>
            <p:nvPr/>
          </p:nvSpPr>
          <p:spPr>
            <a:xfrm>
              <a:off x="3714884" y="4857760"/>
              <a:ext cx="571364" cy="164307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a:p>
          </p:txBody>
        </p:sp>
        <p:sp>
          <p:nvSpPr>
            <p:cNvPr id="6170" name="TekstSylinder 29"/>
            <p:cNvSpPr txBox="1">
              <a:spLocks noChangeArrowheads="1"/>
            </p:cNvSpPr>
            <p:nvPr/>
          </p:nvSpPr>
          <p:spPr bwMode="auto">
            <a:xfrm>
              <a:off x="1571604" y="4857760"/>
              <a:ext cx="2143280" cy="1323448"/>
            </a:xfrm>
            <a:prstGeom prst="rect">
              <a:avLst/>
            </a:prstGeom>
            <a:noFill/>
            <a:ln w="9525">
              <a:noFill/>
              <a:miter lim="800000"/>
              <a:headEnd/>
              <a:tailEnd/>
            </a:ln>
          </p:spPr>
          <p:txBody>
            <a:bodyPr>
              <a:spAutoFit/>
            </a:bodyPr>
            <a:lstStyle/>
            <a:p>
              <a:pPr eaLnBrk="0" hangingPunct="0"/>
              <a:r>
                <a:rPr lang="nb-NO" sz="1600" b="1">
                  <a:latin typeface="Calibri" pitchFamily="34" charset="0"/>
                </a:rPr>
                <a:t>Offshore West</a:t>
              </a:r>
            </a:p>
            <a:p>
              <a:pPr eaLnBrk="0" hangingPunct="0"/>
              <a:r>
                <a:rPr lang="nb-NO" sz="1600">
                  <a:latin typeface="Calibri" pitchFamily="34" charset="0"/>
                </a:rPr>
                <a:t>All maritime activities related to development, operation and distribution of petroleum</a:t>
              </a:r>
            </a:p>
          </p:txBody>
        </p:sp>
      </p:grpSp>
      <p:grpSp>
        <p:nvGrpSpPr>
          <p:cNvPr id="4" name="Gruppe 13"/>
          <p:cNvGrpSpPr>
            <a:grpSpLocks/>
          </p:cNvGrpSpPr>
          <p:nvPr/>
        </p:nvGrpSpPr>
        <p:grpSpPr bwMode="auto">
          <a:xfrm>
            <a:off x="3929063" y="5275263"/>
            <a:ext cx="5214937" cy="604837"/>
            <a:chOff x="3857620" y="5418038"/>
            <a:chExt cx="4692264" cy="604502"/>
          </a:xfrm>
        </p:grpSpPr>
        <p:sp>
          <p:nvSpPr>
            <p:cNvPr id="32" name="Ellipse 31"/>
            <p:cNvSpPr/>
            <p:nvPr/>
          </p:nvSpPr>
          <p:spPr>
            <a:xfrm>
              <a:off x="3857620" y="5418038"/>
              <a:ext cx="285678" cy="28559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a:p>
          </p:txBody>
        </p:sp>
        <p:sp>
          <p:nvSpPr>
            <p:cNvPr id="33" name="Ellipse 32"/>
            <p:cNvSpPr/>
            <p:nvPr/>
          </p:nvSpPr>
          <p:spPr>
            <a:xfrm>
              <a:off x="5083179" y="5736948"/>
              <a:ext cx="285678" cy="28559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a:p>
          </p:txBody>
        </p:sp>
        <p:sp>
          <p:nvSpPr>
            <p:cNvPr id="6168" name="TekstSylinder 33"/>
            <p:cNvSpPr txBox="1">
              <a:spLocks noChangeArrowheads="1"/>
            </p:cNvSpPr>
            <p:nvPr/>
          </p:nvSpPr>
          <p:spPr bwMode="auto">
            <a:xfrm>
              <a:off x="5439920" y="5515939"/>
              <a:ext cx="3109964" cy="369128"/>
            </a:xfrm>
            <a:prstGeom prst="rect">
              <a:avLst/>
            </a:prstGeom>
            <a:noFill/>
            <a:ln w="9525">
              <a:noFill/>
              <a:miter lim="800000"/>
              <a:headEnd/>
              <a:tailEnd/>
            </a:ln>
          </p:spPr>
          <p:txBody>
            <a:bodyPr>
              <a:spAutoFit/>
            </a:bodyPr>
            <a:lstStyle/>
            <a:p>
              <a:pPr eaLnBrk="0" hangingPunct="0"/>
              <a:r>
                <a:rPr lang="nb-NO" sz="1800" b="1">
                  <a:latin typeface="Calibri" pitchFamily="34" charset="0"/>
                </a:rPr>
                <a:t>Deep sea shipping </a:t>
              </a:r>
              <a:r>
                <a:rPr lang="nb-NO" sz="1600">
                  <a:latin typeface="Calibri" pitchFamily="34" charset="0"/>
                </a:rPr>
                <a:t>(Oslo and Bergen)</a:t>
              </a:r>
            </a:p>
          </p:txBody>
        </p:sp>
      </p:grpSp>
      <p:grpSp>
        <p:nvGrpSpPr>
          <p:cNvPr id="5" name="Gruppe 17"/>
          <p:cNvGrpSpPr>
            <a:grpSpLocks/>
          </p:cNvGrpSpPr>
          <p:nvPr/>
        </p:nvGrpSpPr>
        <p:grpSpPr bwMode="auto">
          <a:xfrm>
            <a:off x="1835150" y="6307138"/>
            <a:ext cx="3240088" cy="550862"/>
            <a:chOff x="2100007" y="6317495"/>
            <a:chExt cx="2888458" cy="830957"/>
          </a:xfrm>
        </p:grpSpPr>
        <p:sp>
          <p:nvSpPr>
            <p:cNvPr id="36" name="Ellipse 35"/>
            <p:cNvSpPr/>
            <p:nvPr/>
          </p:nvSpPr>
          <p:spPr>
            <a:xfrm rot="20004541">
              <a:off x="4246891" y="6317495"/>
              <a:ext cx="741574" cy="56514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sz="1600"/>
            </a:p>
          </p:txBody>
        </p:sp>
        <p:sp>
          <p:nvSpPr>
            <p:cNvPr id="6165" name="TekstSylinder 36"/>
            <p:cNvSpPr txBox="1">
              <a:spLocks noChangeArrowheads="1"/>
            </p:cNvSpPr>
            <p:nvPr/>
          </p:nvSpPr>
          <p:spPr bwMode="auto">
            <a:xfrm>
              <a:off x="2100007" y="6637823"/>
              <a:ext cx="2528365" cy="510629"/>
            </a:xfrm>
            <a:prstGeom prst="rect">
              <a:avLst/>
            </a:prstGeom>
            <a:noFill/>
            <a:ln w="9525">
              <a:noFill/>
              <a:miter lim="800000"/>
              <a:headEnd/>
              <a:tailEnd/>
            </a:ln>
          </p:spPr>
          <p:txBody>
            <a:bodyPr>
              <a:spAutoFit/>
            </a:bodyPr>
            <a:lstStyle/>
            <a:p>
              <a:pPr eaLnBrk="0" hangingPunct="0"/>
              <a:r>
                <a:rPr lang="nb-NO" sz="1600" b="1">
                  <a:latin typeface="Calibri" pitchFamily="34" charset="0"/>
                </a:rPr>
                <a:t>Drilling cluster in the South</a:t>
              </a:r>
            </a:p>
          </p:txBody>
        </p:sp>
      </p:grpSp>
      <p:grpSp>
        <p:nvGrpSpPr>
          <p:cNvPr id="6" name="Gruppe 20"/>
          <p:cNvGrpSpPr>
            <a:grpSpLocks/>
          </p:cNvGrpSpPr>
          <p:nvPr/>
        </p:nvGrpSpPr>
        <p:grpSpPr bwMode="auto">
          <a:xfrm>
            <a:off x="4924425" y="5721350"/>
            <a:ext cx="3617913" cy="1200150"/>
            <a:chOff x="4929701" y="5720695"/>
            <a:chExt cx="2817351" cy="1200996"/>
          </a:xfrm>
        </p:grpSpPr>
        <p:sp>
          <p:nvSpPr>
            <p:cNvPr id="39" name="Ellipse 38"/>
            <p:cNvSpPr/>
            <p:nvPr/>
          </p:nvSpPr>
          <p:spPr>
            <a:xfrm rot="19864567">
              <a:off x="4929701" y="5720695"/>
              <a:ext cx="393119" cy="70217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sz="1600"/>
            </a:p>
          </p:txBody>
        </p:sp>
        <p:sp>
          <p:nvSpPr>
            <p:cNvPr id="6163" name="TekstSylinder 39"/>
            <p:cNvSpPr txBox="1">
              <a:spLocks noChangeArrowheads="1"/>
            </p:cNvSpPr>
            <p:nvPr/>
          </p:nvSpPr>
          <p:spPr bwMode="auto">
            <a:xfrm>
              <a:off x="5104008" y="6310072"/>
              <a:ext cx="2643044" cy="611619"/>
            </a:xfrm>
            <a:prstGeom prst="rect">
              <a:avLst/>
            </a:prstGeom>
            <a:noFill/>
            <a:ln w="9525">
              <a:noFill/>
              <a:miter lim="800000"/>
              <a:headEnd/>
              <a:tailEnd/>
            </a:ln>
          </p:spPr>
          <p:txBody>
            <a:bodyPr>
              <a:spAutoFit/>
            </a:bodyPr>
            <a:lstStyle/>
            <a:p>
              <a:pPr eaLnBrk="0" hangingPunct="0"/>
              <a:r>
                <a:rPr lang="nb-NO" sz="1800" b="1">
                  <a:latin typeface="Calibri" pitchFamily="34" charset="0"/>
                </a:rPr>
                <a:t>South-East:</a:t>
              </a:r>
              <a:r>
                <a:rPr lang="nb-NO" sz="1600">
                  <a:latin typeface="Calibri" pitchFamily="34" charset="0"/>
                </a:rPr>
                <a:t> Electronics and subsea equipment</a:t>
              </a:r>
            </a:p>
          </p:txBody>
        </p:sp>
      </p:grpSp>
      <p:grpSp>
        <p:nvGrpSpPr>
          <p:cNvPr id="7" name="Gruppe 25"/>
          <p:cNvGrpSpPr>
            <a:grpSpLocks/>
          </p:cNvGrpSpPr>
          <p:nvPr/>
        </p:nvGrpSpPr>
        <p:grpSpPr bwMode="auto">
          <a:xfrm>
            <a:off x="5076825" y="5661025"/>
            <a:ext cx="3482975" cy="615950"/>
            <a:chOff x="4550228" y="5511049"/>
            <a:chExt cx="3245986" cy="418879"/>
          </a:xfrm>
        </p:grpSpPr>
        <p:sp>
          <p:nvSpPr>
            <p:cNvPr id="42" name="Ellipse 41"/>
            <p:cNvSpPr/>
            <p:nvPr/>
          </p:nvSpPr>
          <p:spPr>
            <a:xfrm>
              <a:off x="4550228" y="5560710"/>
              <a:ext cx="368392" cy="34007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a:p>
          </p:txBody>
        </p:sp>
        <p:sp>
          <p:nvSpPr>
            <p:cNvPr id="6161" name="TekstSylinder 42"/>
            <p:cNvSpPr txBox="1">
              <a:spLocks noChangeArrowheads="1"/>
            </p:cNvSpPr>
            <p:nvPr/>
          </p:nvSpPr>
          <p:spPr bwMode="auto">
            <a:xfrm>
              <a:off x="5153857" y="5511049"/>
              <a:ext cx="2642357" cy="418879"/>
            </a:xfrm>
            <a:prstGeom prst="rect">
              <a:avLst/>
            </a:prstGeom>
            <a:noFill/>
            <a:ln w="9525">
              <a:noFill/>
              <a:miter lim="800000"/>
              <a:headEnd/>
              <a:tailEnd/>
            </a:ln>
          </p:spPr>
          <p:txBody>
            <a:bodyPr>
              <a:spAutoFit/>
            </a:bodyPr>
            <a:lstStyle/>
            <a:p>
              <a:pPr eaLnBrk="0" hangingPunct="0"/>
              <a:r>
                <a:rPr lang="nb-NO" sz="1800" b="1">
                  <a:latin typeface="Calibri" pitchFamily="34" charset="0"/>
                </a:rPr>
                <a:t>Maritime Services</a:t>
              </a:r>
              <a:r>
                <a:rPr lang="nb-NO" sz="1800">
                  <a:latin typeface="Calibri" pitchFamily="34" charset="0"/>
                </a:rPr>
                <a:t>– </a:t>
              </a:r>
              <a:r>
                <a:rPr lang="nb-NO" sz="1600">
                  <a:latin typeface="Calibri" pitchFamily="34" charset="0"/>
                </a:rPr>
                <a:t>Finance, law and technologi</a:t>
              </a:r>
            </a:p>
          </p:txBody>
        </p:sp>
      </p:grpSp>
      <p:grpSp>
        <p:nvGrpSpPr>
          <p:cNvPr id="8" name="Gruppe 28"/>
          <p:cNvGrpSpPr>
            <a:grpSpLocks/>
          </p:cNvGrpSpPr>
          <p:nvPr/>
        </p:nvGrpSpPr>
        <p:grpSpPr bwMode="auto">
          <a:xfrm>
            <a:off x="5203825" y="3775075"/>
            <a:ext cx="3275013" cy="581025"/>
            <a:chOff x="5225828" y="3857633"/>
            <a:chExt cx="3275262" cy="580943"/>
          </a:xfrm>
        </p:grpSpPr>
        <p:sp>
          <p:nvSpPr>
            <p:cNvPr id="45" name="Ellipse 44"/>
            <p:cNvSpPr/>
            <p:nvPr/>
          </p:nvSpPr>
          <p:spPr>
            <a:xfrm>
              <a:off x="5225828" y="3978266"/>
              <a:ext cx="214329" cy="21428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a:p>
          </p:txBody>
        </p:sp>
        <p:sp>
          <p:nvSpPr>
            <p:cNvPr id="6159" name="TekstSylinder 45"/>
            <p:cNvSpPr txBox="1">
              <a:spLocks noChangeArrowheads="1"/>
            </p:cNvSpPr>
            <p:nvPr/>
          </p:nvSpPr>
          <p:spPr bwMode="auto">
            <a:xfrm>
              <a:off x="5857701" y="3857633"/>
              <a:ext cx="2643389" cy="580943"/>
            </a:xfrm>
            <a:prstGeom prst="rect">
              <a:avLst/>
            </a:prstGeom>
            <a:noFill/>
            <a:ln w="9525">
              <a:noFill/>
              <a:miter lim="800000"/>
              <a:headEnd/>
              <a:tailEnd/>
            </a:ln>
          </p:spPr>
          <p:txBody>
            <a:bodyPr>
              <a:spAutoFit/>
            </a:bodyPr>
            <a:lstStyle/>
            <a:p>
              <a:pPr eaLnBrk="0" hangingPunct="0"/>
              <a:r>
                <a:rPr lang="nb-NO" sz="1600" b="1" dirty="0">
                  <a:latin typeface="Calibri" pitchFamily="34" charset="0"/>
                </a:rPr>
                <a:t>Maritime </a:t>
              </a:r>
              <a:r>
                <a:rPr lang="nb-NO" sz="1600" b="1" dirty="0" err="1">
                  <a:latin typeface="Calibri" pitchFamily="34" charset="0"/>
                </a:rPr>
                <a:t>knowledgecenter</a:t>
              </a:r>
              <a:r>
                <a:rPr lang="nb-NO" sz="1600" dirty="0">
                  <a:latin typeface="Calibri" pitchFamily="34" charset="0"/>
                </a:rPr>
                <a:t>– NTNU – </a:t>
              </a:r>
              <a:r>
                <a:rPr lang="nb-NO" sz="1600" dirty="0" err="1">
                  <a:latin typeface="Calibri" pitchFamily="34" charset="0"/>
                </a:rPr>
                <a:t>Marintek</a:t>
              </a:r>
              <a:r>
                <a:rPr lang="nb-NO" sz="1600" dirty="0">
                  <a:latin typeface="Calibri" pitchFamily="34" charset="0"/>
                </a:rPr>
                <a:t> - </a:t>
              </a:r>
              <a:r>
                <a:rPr lang="nb-NO" sz="1600" dirty="0" err="1">
                  <a:latin typeface="Calibri" pitchFamily="34" charset="0"/>
                </a:rPr>
                <a:t>Sintef</a:t>
              </a:r>
              <a:endParaRPr lang="nb-NO" sz="1600" dirty="0">
                <a:latin typeface="Calibri" pitchFamily="34" charset="0"/>
              </a:endParaRPr>
            </a:p>
          </p:txBody>
        </p:sp>
      </p:grpSp>
      <p:grpSp>
        <p:nvGrpSpPr>
          <p:cNvPr id="9" name="Gruppe 34"/>
          <p:cNvGrpSpPr>
            <a:grpSpLocks/>
          </p:cNvGrpSpPr>
          <p:nvPr/>
        </p:nvGrpSpPr>
        <p:grpSpPr bwMode="auto">
          <a:xfrm>
            <a:off x="3851920" y="-243408"/>
            <a:ext cx="4073575" cy="4942954"/>
            <a:chOff x="3707922" y="-577146"/>
            <a:chExt cx="3928954" cy="4956168"/>
          </a:xfrm>
        </p:grpSpPr>
        <p:sp>
          <p:nvSpPr>
            <p:cNvPr id="28" name="Ellipse 27"/>
            <p:cNvSpPr/>
            <p:nvPr/>
          </p:nvSpPr>
          <p:spPr>
            <a:xfrm rot="2680264">
              <a:off x="6066882" y="-577146"/>
              <a:ext cx="1569994" cy="495616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nb-NO"/>
            </a:p>
          </p:txBody>
        </p:sp>
        <p:sp>
          <p:nvSpPr>
            <p:cNvPr id="6157" name="TekstSylinder 30"/>
            <p:cNvSpPr txBox="1">
              <a:spLocks noChangeArrowheads="1"/>
            </p:cNvSpPr>
            <p:nvPr/>
          </p:nvSpPr>
          <p:spPr bwMode="auto">
            <a:xfrm>
              <a:off x="3707922" y="765406"/>
              <a:ext cx="2786082" cy="830996"/>
            </a:xfrm>
            <a:prstGeom prst="rect">
              <a:avLst/>
            </a:prstGeom>
            <a:noFill/>
            <a:ln w="9525">
              <a:noFill/>
              <a:miter lim="800000"/>
              <a:headEnd/>
              <a:tailEnd/>
            </a:ln>
          </p:spPr>
          <p:txBody>
            <a:bodyPr>
              <a:spAutoFit/>
            </a:bodyPr>
            <a:lstStyle/>
            <a:p>
              <a:pPr eaLnBrk="0" hangingPunct="0"/>
              <a:r>
                <a:rPr lang="nb-NO" sz="1600" b="1" dirty="0" err="1">
                  <a:latin typeface="Calibri" pitchFamily="34" charset="0"/>
                </a:rPr>
                <a:t>Seafarers</a:t>
              </a:r>
              <a:r>
                <a:rPr lang="nb-NO" sz="1600" b="1" dirty="0">
                  <a:latin typeface="Calibri" pitchFamily="34" charset="0"/>
                </a:rPr>
                <a:t> in </a:t>
              </a:r>
              <a:r>
                <a:rPr lang="nb-NO" sz="1600" b="1" dirty="0" err="1">
                  <a:latin typeface="Calibri" pitchFamily="34" charset="0"/>
                </a:rPr>
                <a:t>the</a:t>
              </a:r>
              <a:r>
                <a:rPr lang="nb-NO" sz="1600" b="1" dirty="0">
                  <a:latin typeface="Calibri" pitchFamily="34" charset="0"/>
                </a:rPr>
                <a:t> North</a:t>
              </a:r>
            </a:p>
            <a:p>
              <a:pPr eaLnBrk="0" hangingPunct="0"/>
              <a:r>
                <a:rPr lang="nb-NO" sz="1600" dirty="0" err="1">
                  <a:latin typeface="Calibri" pitchFamily="34" charset="0"/>
                </a:rPr>
                <a:t>Strong</a:t>
              </a:r>
              <a:r>
                <a:rPr lang="nb-NO" sz="1600" dirty="0">
                  <a:latin typeface="Calibri" pitchFamily="34" charset="0"/>
                </a:rPr>
                <a:t> regional </a:t>
              </a:r>
              <a:r>
                <a:rPr lang="nb-NO" sz="1600" dirty="0" err="1">
                  <a:latin typeface="Calibri" pitchFamily="34" charset="0"/>
                </a:rPr>
                <a:t>impact</a:t>
              </a:r>
              <a:r>
                <a:rPr lang="nb-NO" sz="1600" dirty="0">
                  <a:latin typeface="Calibri" pitchFamily="34" charset="0"/>
                </a:rPr>
                <a:t> in </a:t>
              </a:r>
              <a:r>
                <a:rPr lang="nb-NO" sz="1600" dirty="0" err="1">
                  <a:latin typeface="Calibri" pitchFamily="34" charset="0"/>
                </a:rPr>
                <a:t>the</a:t>
              </a:r>
              <a:r>
                <a:rPr lang="nb-NO" sz="1600" dirty="0">
                  <a:latin typeface="Calibri" pitchFamily="34" charset="0"/>
                </a:rPr>
                <a:t> North – </a:t>
              </a:r>
              <a:r>
                <a:rPr lang="nb-NO" sz="1600" dirty="0" err="1">
                  <a:latin typeface="Calibri" pitchFamily="34" charset="0"/>
                </a:rPr>
                <a:t>lacks</a:t>
              </a:r>
              <a:r>
                <a:rPr lang="nb-NO" sz="1600" dirty="0">
                  <a:latin typeface="Calibri" pitchFamily="34" charset="0"/>
                </a:rPr>
                <a:t> </a:t>
              </a:r>
              <a:r>
                <a:rPr lang="nb-NO" sz="1600" dirty="0" err="1">
                  <a:latin typeface="Calibri" pitchFamily="34" charset="0"/>
                </a:rPr>
                <a:t>strength</a:t>
              </a:r>
              <a:r>
                <a:rPr lang="nb-NO" sz="1600" dirty="0">
                  <a:latin typeface="Calibri" pitchFamily="34" charset="0"/>
                </a:rPr>
                <a:t> to </a:t>
              </a:r>
              <a:r>
                <a:rPr lang="nb-NO" sz="1600" dirty="0" err="1">
                  <a:latin typeface="Calibri" pitchFamily="34" charset="0"/>
                </a:rPr>
                <a:t>grow</a:t>
              </a:r>
              <a:endParaRPr lang="nb-NO" sz="1600" dirty="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llesforbundets Power Point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ellesforbunde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defRPr>
        </a:defPPr>
      </a:lstStyle>
    </a:lnDef>
  </a:objectDefaults>
  <a:extraClrSchemeLst>
    <a:extraClrScheme>
      <a:clrScheme name="Fellesforbund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llesforbund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llesforbund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llesforbund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llesforbund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llesforbund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llesforbunde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llesforbund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llesforbund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llesforbund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llesforbund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llesforbund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ellesforbundet 13">
        <a:dk1>
          <a:srgbClr val="000080"/>
        </a:dk1>
        <a:lt1>
          <a:srgbClr val="FFFFFF"/>
        </a:lt1>
        <a:dk2>
          <a:srgbClr val="000080"/>
        </a:dk2>
        <a:lt2>
          <a:srgbClr val="C0C0C0"/>
        </a:lt2>
        <a:accent1>
          <a:srgbClr val="009EC5"/>
        </a:accent1>
        <a:accent2>
          <a:srgbClr val="000080"/>
        </a:accent2>
        <a:accent3>
          <a:srgbClr val="FFFFFF"/>
        </a:accent3>
        <a:accent4>
          <a:srgbClr val="00006C"/>
        </a:accent4>
        <a:accent5>
          <a:srgbClr val="AACCDF"/>
        </a:accent5>
        <a:accent6>
          <a:srgbClr val="000073"/>
        </a:accent6>
        <a:hlink>
          <a:srgbClr val="578000"/>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80"/>
      </a:dk1>
      <a:lt1>
        <a:srgbClr val="FFFFFF"/>
      </a:lt1>
      <a:dk2>
        <a:srgbClr val="000080"/>
      </a:dk2>
      <a:lt2>
        <a:srgbClr val="C0C0C0"/>
      </a:lt2>
      <a:accent1>
        <a:srgbClr val="009EC5"/>
      </a:accent1>
      <a:accent2>
        <a:srgbClr val="000080"/>
      </a:accent2>
      <a:accent3>
        <a:srgbClr val="FFFFFF"/>
      </a:accent3>
      <a:accent4>
        <a:srgbClr val="00006C"/>
      </a:accent4>
      <a:accent5>
        <a:srgbClr val="AACCDF"/>
      </a:accent5>
      <a:accent6>
        <a:srgbClr val="000073"/>
      </a:accent6>
      <a:hlink>
        <a:srgbClr val="57800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80"/>
      </a:dk1>
      <a:lt1>
        <a:srgbClr val="FFFFFF"/>
      </a:lt1>
      <a:dk2>
        <a:srgbClr val="000080"/>
      </a:dk2>
      <a:lt2>
        <a:srgbClr val="C0C0C0"/>
      </a:lt2>
      <a:accent1>
        <a:srgbClr val="009EC5"/>
      </a:accent1>
      <a:accent2>
        <a:srgbClr val="000080"/>
      </a:accent2>
      <a:accent3>
        <a:srgbClr val="FFFFFF"/>
      </a:accent3>
      <a:accent4>
        <a:srgbClr val="00006C"/>
      </a:accent4>
      <a:accent5>
        <a:srgbClr val="AACCDF"/>
      </a:accent5>
      <a:accent6>
        <a:srgbClr val="000073"/>
      </a:accent6>
      <a:hlink>
        <a:srgbClr val="57800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Fellesforbundets Power Pointmal</Template>
  <TotalTime>0</TotalTime>
  <Words>985</Words>
  <Application>Microsoft Office PowerPoint</Application>
  <PresentationFormat>Skjermfremvisning (4:3)</PresentationFormat>
  <Paragraphs>109</Paragraphs>
  <Slides>12</Slides>
  <Notes>6</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Fellesforbundets Power Pointmal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TeleComputing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ikh</dc:creator>
  <cp:lastModifiedBy>Mohammad Afzal</cp:lastModifiedBy>
  <cp:revision>80</cp:revision>
  <cp:lastPrinted>2014-11-07T14:28:11Z</cp:lastPrinted>
  <dcterms:created xsi:type="dcterms:W3CDTF">2010-02-16T07:53:42Z</dcterms:created>
  <dcterms:modified xsi:type="dcterms:W3CDTF">2015-10-21T13:37:40Z</dcterms:modified>
</cp:coreProperties>
</file>