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9" r:id="rId2"/>
    <p:sldId id="280" r:id="rId3"/>
    <p:sldId id="294" r:id="rId4"/>
    <p:sldId id="281" r:id="rId5"/>
    <p:sldId id="302" r:id="rId6"/>
    <p:sldId id="307" r:id="rId7"/>
    <p:sldId id="315" r:id="rId8"/>
    <p:sldId id="314" r:id="rId9"/>
    <p:sldId id="311" r:id="rId10"/>
    <p:sldId id="308" r:id="rId11"/>
    <p:sldId id="297" r:id="rId12"/>
    <p:sldId id="298" r:id="rId13"/>
    <p:sldId id="312" r:id="rId14"/>
    <p:sldId id="310" r:id="rId15"/>
    <p:sldId id="273" r:id="rId16"/>
  </p:sldIdLst>
  <p:sldSz cx="10693400" cy="7561263"/>
  <p:notesSz cx="6858000" cy="9144000"/>
  <p:defaultTextStyle>
    <a:defPPr>
      <a:defRPr lang="fr-FR"/>
    </a:defPPr>
    <a:lvl1pPr algn="l" defTabSz="1042988" rtl="0" fontAlgn="base">
      <a:spcBef>
        <a:spcPct val="0"/>
      </a:spcBef>
      <a:spcAft>
        <a:spcPct val="0"/>
      </a:spcAft>
      <a:defRPr sz="2100" kern="1200">
        <a:solidFill>
          <a:schemeClr val="tx1"/>
        </a:solidFill>
        <a:latin typeface="Arial" charset="0"/>
        <a:ea typeface="+mn-ea"/>
        <a:cs typeface="Arial" charset="0"/>
      </a:defRPr>
    </a:lvl1pPr>
    <a:lvl2pPr marL="520700" indent="-63500" algn="l" defTabSz="1042988" rtl="0" fontAlgn="base">
      <a:spcBef>
        <a:spcPct val="0"/>
      </a:spcBef>
      <a:spcAft>
        <a:spcPct val="0"/>
      </a:spcAft>
      <a:defRPr sz="2100" kern="1200">
        <a:solidFill>
          <a:schemeClr val="tx1"/>
        </a:solidFill>
        <a:latin typeface="Arial" charset="0"/>
        <a:ea typeface="+mn-ea"/>
        <a:cs typeface="Arial" charset="0"/>
      </a:defRPr>
    </a:lvl2pPr>
    <a:lvl3pPr marL="1042988" indent="-128588" algn="l" defTabSz="1042988"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1042988" rtl="0" fontAlgn="base">
      <a:spcBef>
        <a:spcPct val="0"/>
      </a:spcBef>
      <a:spcAft>
        <a:spcPct val="0"/>
      </a:spcAft>
      <a:defRPr sz="2100" kern="1200">
        <a:solidFill>
          <a:schemeClr val="tx1"/>
        </a:solidFill>
        <a:latin typeface="Arial" charset="0"/>
        <a:ea typeface="+mn-ea"/>
        <a:cs typeface="Arial" charset="0"/>
      </a:defRPr>
    </a:lvl4pPr>
    <a:lvl5pPr marL="2085975" indent="-257175" algn="l" defTabSz="1042988"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1A"/>
    <a:srgbClr val="1A1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2803" autoAdjust="0"/>
  </p:normalViewPr>
  <p:slideViewPr>
    <p:cSldViewPr>
      <p:cViewPr varScale="1">
        <p:scale>
          <a:sx n="62" d="100"/>
          <a:sy n="62" d="100"/>
        </p:scale>
        <p:origin x="-1296" y="-78"/>
      </p:cViewPr>
      <p:guideLst>
        <p:guide orient="horz" pos="2381"/>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F4C9E2-8C51-4F59-9888-30DBDA375AEC}" type="datetimeFigureOut">
              <a:rPr lang="en-US" smtClean="0"/>
              <a:pPr/>
              <a:t>4/20/2013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140B3-4A98-4685-8BA8-8174C1CC305D}" type="slidenum">
              <a:rPr lang="en-US" smtClean="0"/>
              <a:pPr/>
              <a:t>‹#›</a:t>
            </a:fld>
            <a:endParaRPr lang="en-US"/>
          </a:p>
        </p:txBody>
      </p:sp>
    </p:spTree>
    <p:extLst>
      <p:ext uri="{BB962C8B-B14F-4D97-AF65-F5344CB8AC3E}">
        <p14:creationId xmlns:p14="http://schemas.microsoft.com/office/powerpoint/2010/main" val="3925180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8A39F26-3610-4DA3-BD36-519F43CC8F8A}" type="datetimeFigureOut">
              <a:rPr lang="fr-FR"/>
              <a:pPr/>
              <a:t>20/04/2013</a:t>
            </a:fld>
            <a:endParaRPr lang="fr-FR"/>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9EF0687-4964-4910-9B0D-2C9F1938AFD6}" type="slidenum">
              <a:rPr lang="fr-FR"/>
              <a:pPr/>
              <a:t>‹#›</a:t>
            </a:fld>
            <a:endParaRPr lang="fr-FR"/>
          </a:p>
        </p:txBody>
      </p:sp>
    </p:spTree>
    <p:extLst>
      <p:ext uri="{BB962C8B-B14F-4D97-AF65-F5344CB8AC3E}">
        <p14:creationId xmlns:p14="http://schemas.microsoft.com/office/powerpoint/2010/main" val="203851447"/>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mn-ea"/>
        <a:cs typeface="+mn-cs"/>
      </a:defRPr>
    </a:lvl1pPr>
    <a:lvl2pPr marL="520700" algn="l" defTabSz="1042988" rtl="0" eaLnBrk="0" fontAlgn="base" hangingPunct="0">
      <a:spcBef>
        <a:spcPct val="30000"/>
      </a:spcBef>
      <a:spcAft>
        <a:spcPct val="0"/>
      </a:spcAft>
      <a:defRPr sz="1400" kern="1200">
        <a:solidFill>
          <a:schemeClr val="tx1"/>
        </a:solidFill>
        <a:latin typeface="+mn-lt"/>
        <a:ea typeface="+mn-ea"/>
        <a:cs typeface="+mn-cs"/>
      </a:defRPr>
    </a:lvl2pPr>
    <a:lvl3pPr marL="1042988" algn="l" defTabSz="1042988" rtl="0" eaLnBrk="0" fontAlgn="base" hangingPunct="0">
      <a:spcBef>
        <a:spcPct val="30000"/>
      </a:spcBef>
      <a:spcAft>
        <a:spcPct val="0"/>
      </a:spcAft>
      <a:defRPr sz="1400" kern="1200">
        <a:solidFill>
          <a:schemeClr val="tx1"/>
        </a:solidFill>
        <a:latin typeface="+mn-lt"/>
        <a:ea typeface="+mn-ea"/>
        <a:cs typeface="+mn-cs"/>
      </a:defRPr>
    </a:lvl3pPr>
    <a:lvl4pPr marL="1563688" algn="l" defTabSz="1042988" rtl="0" eaLnBrk="0" fontAlgn="base" hangingPunct="0">
      <a:spcBef>
        <a:spcPct val="30000"/>
      </a:spcBef>
      <a:spcAft>
        <a:spcPct val="0"/>
      </a:spcAft>
      <a:defRPr sz="1400" kern="1200">
        <a:solidFill>
          <a:schemeClr val="tx1"/>
        </a:solidFill>
        <a:latin typeface="+mn-lt"/>
        <a:ea typeface="+mn-ea"/>
        <a:cs typeface="+mn-cs"/>
      </a:defRPr>
    </a:lvl4pPr>
    <a:lvl5pPr marL="2085975" algn="l" defTabSz="1042988" rtl="0" eaLnBrk="0" fontAlgn="base" hangingPunct="0">
      <a:spcBef>
        <a:spcPct val="30000"/>
      </a:spcBef>
      <a:spcAft>
        <a:spcPct val="0"/>
      </a:spcAft>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Espace réservé du numéro de diapositive 3"/>
          <p:cNvSpPr>
            <a:spLocks noGrp="1"/>
          </p:cNvSpPr>
          <p:nvPr>
            <p:ph type="sldNum" sz="quarter" idx="5"/>
          </p:nvPr>
        </p:nvSpPr>
        <p:spPr bwMode="auto">
          <a:ln>
            <a:miter lim="800000"/>
            <a:headEnd/>
            <a:tailEnd/>
          </a:ln>
        </p:spPr>
        <p:txBody>
          <a:bodyPr/>
          <a:lstStyle/>
          <a:p>
            <a:fld id="{60A43CC4-2AE9-48D7-903C-5B90D9A47359}" type="slidenum">
              <a:rPr lang="fr-F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Espace réservé du numéro de diapositive 3"/>
          <p:cNvSpPr>
            <a:spLocks noGrp="1"/>
          </p:cNvSpPr>
          <p:nvPr>
            <p:ph type="sldNum" sz="quarter" idx="5"/>
          </p:nvPr>
        </p:nvSpPr>
        <p:spPr bwMode="auto">
          <a:ln>
            <a:miter lim="800000"/>
            <a:headEnd/>
            <a:tailEnd/>
          </a:ln>
        </p:spPr>
        <p:txBody>
          <a:bodyPr/>
          <a:lstStyle/>
          <a:p>
            <a:fld id="{ECBD8C48-34A2-470A-83CE-64E91DD39776}" type="slidenum">
              <a:rPr lang="fr-F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Espace réservé du numéro de diapositive 3"/>
          <p:cNvSpPr>
            <a:spLocks noGrp="1"/>
          </p:cNvSpPr>
          <p:nvPr>
            <p:ph type="sldNum" sz="quarter" idx="5"/>
          </p:nvPr>
        </p:nvSpPr>
        <p:spPr bwMode="auto">
          <a:ln>
            <a:miter lim="800000"/>
            <a:headEnd/>
            <a:tailEnd/>
          </a:ln>
        </p:spPr>
        <p:txBody>
          <a:bodyPr/>
          <a:lstStyle/>
          <a:p>
            <a:fld id="{2D7C5DA5-6C60-4B19-9CCE-12B0CB185864}" type="slidenum">
              <a:rPr lang="fr-F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Espace réservé du numéro de diapositive 3"/>
          <p:cNvSpPr>
            <a:spLocks noGrp="1"/>
          </p:cNvSpPr>
          <p:nvPr>
            <p:ph type="sldNum" sz="quarter" idx="5"/>
          </p:nvPr>
        </p:nvSpPr>
        <p:spPr bwMode="auto">
          <a:ln>
            <a:miter lim="800000"/>
            <a:headEnd/>
            <a:tailEnd/>
          </a:ln>
        </p:spPr>
        <p:txBody>
          <a:bodyPr/>
          <a:lstStyle/>
          <a:p>
            <a:fld id="{FD625A18-1006-4B81-B4EC-E6C94078E964}" type="slidenum">
              <a:rPr lang="fr-F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includes those companies whose primary business activities are associated </a:t>
            </a:r>
            <a:r>
              <a:rPr lang="en-US" b="1" dirty="0" smtClean="0"/>
              <a:t>with Information technology industry which includes computer hardware, software, electronics, semiconductor, internet, telecom equipment, e-commerce and computer services. </a:t>
            </a:r>
            <a:r>
              <a:rPr lang="en-US" dirty="0" smtClean="0"/>
              <a:t>Note: The list is limited to companies with annual revenues exceeding 50 billion USD.</a:t>
            </a:r>
            <a:endParaRPr lang="en-US" dirty="0"/>
          </a:p>
        </p:txBody>
      </p:sp>
      <p:sp>
        <p:nvSpPr>
          <p:cNvPr id="4" name="Slide Number Placeholder 3"/>
          <p:cNvSpPr>
            <a:spLocks noGrp="1"/>
          </p:cNvSpPr>
          <p:nvPr>
            <p:ph type="sldNum" sz="quarter" idx="10"/>
          </p:nvPr>
        </p:nvSpPr>
        <p:spPr/>
        <p:txBody>
          <a:bodyPr/>
          <a:lstStyle/>
          <a:p>
            <a:fld id="{19EF0687-4964-4910-9B0D-2C9F1938AFD6}" type="slidenum">
              <a:rPr lang="fr-FR" smtClean="0"/>
              <a:pPr/>
              <a:t>7</a:t>
            </a:fld>
            <a:endParaRPr lang="fr-FR"/>
          </a:p>
        </p:txBody>
      </p:sp>
    </p:spTree>
    <p:extLst>
      <p:ext uri="{BB962C8B-B14F-4D97-AF65-F5344CB8AC3E}">
        <p14:creationId xmlns:p14="http://schemas.microsoft.com/office/powerpoint/2010/main" val="283745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Espace réservé du numéro de diapositive 3"/>
          <p:cNvSpPr>
            <a:spLocks noGrp="1"/>
          </p:cNvSpPr>
          <p:nvPr>
            <p:ph type="sldNum" sz="quarter" idx="5"/>
          </p:nvPr>
        </p:nvSpPr>
        <p:spPr bwMode="auto">
          <a:ln>
            <a:miter lim="800000"/>
            <a:headEnd/>
            <a:tailEnd/>
          </a:ln>
        </p:spPr>
        <p:txBody>
          <a:bodyPr/>
          <a:lstStyle/>
          <a:p>
            <a:fld id="{2D7C5DA5-6C60-4B19-9CCE-12B0CB185864}" type="slidenum">
              <a:rPr lang="fr-FR"/>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Espace réservé du numéro de diapositive 3"/>
          <p:cNvSpPr>
            <a:spLocks noGrp="1"/>
          </p:cNvSpPr>
          <p:nvPr>
            <p:ph type="sldNum" sz="quarter" idx="5"/>
          </p:nvPr>
        </p:nvSpPr>
        <p:spPr bwMode="auto">
          <a:ln>
            <a:miter lim="800000"/>
            <a:headEnd/>
            <a:tailEnd/>
          </a:ln>
        </p:spPr>
        <p:txBody>
          <a:bodyPr/>
          <a:lstStyle/>
          <a:p>
            <a:fld id="{2D7C5DA5-6C60-4B19-9CCE-12B0CB185864}" type="slidenum">
              <a:rPr lang="fr-FR"/>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Espace réservé du numéro de diapositive 3"/>
          <p:cNvSpPr>
            <a:spLocks noGrp="1"/>
          </p:cNvSpPr>
          <p:nvPr>
            <p:ph type="sldNum" sz="quarter" idx="5"/>
          </p:nvPr>
        </p:nvSpPr>
        <p:spPr/>
        <p:txBody>
          <a:bodyPr/>
          <a:lstStyle/>
          <a:p>
            <a:fld id="{CD1C1EAB-5F16-4F28-8CFF-E2F3D8EE8414}" type="slidenum">
              <a:rPr lang="fr-FR"/>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6" descr="IMF-1.jpg"/>
          <p:cNvPicPr>
            <a:picLocks noChangeAspect="1"/>
          </p:cNvPicPr>
          <p:nvPr/>
        </p:nvPicPr>
        <p:blipFill>
          <a:blip r:embed="rId2" cstate="print"/>
          <a:srcRect/>
          <a:stretch>
            <a:fillRect/>
          </a:stretch>
        </p:blipFill>
        <p:spPr bwMode="auto">
          <a:xfrm>
            <a:off x="0" y="0"/>
            <a:ext cx="10693400" cy="7561263"/>
          </a:xfrm>
          <a:prstGeom prst="rect">
            <a:avLst/>
          </a:prstGeom>
          <a:noFill/>
          <a:ln w="9525">
            <a:noFill/>
            <a:miter lim="800000"/>
            <a:headEnd/>
            <a:tailEnd/>
          </a:ln>
        </p:spPr>
      </p:pic>
      <p:pic>
        <p:nvPicPr>
          <p:cNvPr id="5" name="Image 7" descr="puce_intro.jpg"/>
          <p:cNvPicPr>
            <a:picLocks noChangeAspect="1"/>
          </p:cNvPicPr>
          <p:nvPr/>
        </p:nvPicPr>
        <p:blipFill>
          <a:blip r:embed="rId3" cstate="print">
            <a:clrChange>
              <a:clrFrom>
                <a:srgbClr val="17151A"/>
              </a:clrFrom>
              <a:clrTo>
                <a:srgbClr val="17151A">
                  <a:alpha val="0"/>
                </a:srgbClr>
              </a:clrTo>
            </a:clrChange>
          </a:blip>
          <a:srcRect/>
          <a:stretch>
            <a:fillRect/>
          </a:stretch>
        </p:blipFill>
        <p:spPr bwMode="auto">
          <a:xfrm>
            <a:off x="2970213" y="3060700"/>
            <a:ext cx="1930400" cy="1612900"/>
          </a:xfrm>
          <a:prstGeom prst="rect">
            <a:avLst/>
          </a:prstGeom>
          <a:noFill/>
          <a:ln w="9525">
            <a:noFill/>
            <a:miter lim="800000"/>
            <a:headEnd/>
            <a:tailEnd/>
          </a:ln>
        </p:spPr>
      </p:pic>
      <p:sp>
        <p:nvSpPr>
          <p:cNvPr id="2" name="Titre 1"/>
          <p:cNvSpPr>
            <a:spLocks noGrp="1"/>
          </p:cNvSpPr>
          <p:nvPr>
            <p:ph type="ctrTitle"/>
          </p:nvPr>
        </p:nvSpPr>
        <p:spPr>
          <a:xfrm>
            <a:off x="4842645" y="2988543"/>
            <a:ext cx="5328591" cy="1272955"/>
          </a:xfrm>
        </p:spPr>
        <p:txBody>
          <a:bodyPr anchor="t"/>
          <a:lstStyle>
            <a:lvl1pPr algn="l">
              <a:defRPr sz="8000" b="1">
                <a:solidFill>
                  <a:srgbClr val="E2001A"/>
                </a:solidFill>
              </a:defRPr>
            </a:lvl1pPr>
          </a:lstStyle>
          <a:p>
            <a:r>
              <a:rPr lang="en-US" smtClean="0"/>
              <a:t>Click to edit Master title style</a:t>
            </a:r>
            <a:endParaRPr lang="fr-FR" dirty="0"/>
          </a:p>
        </p:txBody>
      </p:sp>
      <p:sp>
        <p:nvSpPr>
          <p:cNvPr id="3" name="Sous-titre 2"/>
          <p:cNvSpPr>
            <a:spLocks noGrp="1"/>
          </p:cNvSpPr>
          <p:nvPr>
            <p:ph type="subTitle" idx="1"/>
          </p:nvPr>
        </p:nvSpPr>
        <p:spPr>
          <a:xfrm>
            <a:off x="4842644" y="4068663"/>
            <a:ext cx="5328592" cy="1932323"/>
          </a:xfrm>
        </p:spPr>
        <p:txBody>
          <a:bodyPr>
            <a:normAutofit/>
          </a:bodyPr>
          <a:lstStyle>
            <a:lvl1pPr marL="0" indent="0" algn="l">
              <a:buNone/>
              <a:defRPr sz="6000">
                <a:solidFill>
                  <a:schemeClr val="bg1"/>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ces 2">
    <p:bg>
      <p:bgPr>
        <a:solidFill>
          <a:srgbClr val="E2001A">
            <a:alpha val="0"/>
          </a:srgbClr>
        </a:solidFill>
        <a:effectLst/>
      </p:bgPr>
    </p:bg>
    <p:spTree>
      <p:nvGrpSpPr>
        <p:cNvPr id="1" name=""/>
        <p:cNvGrpSpPr/>
        <p:nvPr/>
      </p:nvGrpSpPr>
      <p:grpSpPr>
        <a:xfrm>
          <a:off x="0" y="0"/>
          <a:ext cx="0" cy="0"/>
          <a:chOff x="0" y="0"/>
          <a:chExt cx="0" cy="0"/>
        </a:xfrm>
      </p:grpSpPr>
      <p:pic>
        <p:nvPicPr>
          <p:cNvPr id="4" name="Image 7" descr="IMF-7.jpg"/>
          <p:cNvPicPr>
            <a:picLocks noChangeAspect="1"/>
          </p:cNvPicPr>
          <p:nvPr/>
        </p:nvPicPr>
        <p:blipFill>
          <a:blip r:embed="rId2" cstate="print">
            <a:clrChange>
              <a:clrFrom>
                <a:srgbClr val="EBECEE"/>
              </a:clrFrom>
              <a:clrTo>
                <a:srgbClr val="EBECEE">
                  <a:alpha val="0"/>
                </a:srgbClr>
              </a:clrTo>
            </a:clrChange>
          </a:blip>
          <a:srcRect/>
          <a:stretch>
            <a:fillRect/>
          </a:stretch>
        </p:blipFill>
        <p:spPr bwMode="auto">
          <a:xfrm>
            <a:off x="-17463" y="1588"/>
            <a:ext cx="10693401" cy="7556500"/>
          </a:xfrm>
          <a:prstGeom prst="rect">
            <a:avLst/>
          </a:prstGeom>
          <a:noFill/>
          <a:ln w="9525">
            <a:noFill/>
            <a:miter lim="800000"/>
            <a:headEnd/>
            <a:tailEnd/>
          </a:ln>
        </p:spPr>
      </p:pic>
      <p:sp>
        <p:nvSpPr>
          <p:cNvPr id="5" name="Titre 1"/>
          <p:cNvSpPr txBox="1">
            <a:spLocks/>
          </p:cNvSpPr>
          <p:nvPr/>
        </p:nvSpPr>
        <p:spPr>
          <a:xfrm>
            <a:off x="522288" y="900113"/>
            <a:ext cx="6624637" cy="1152525"/>
          </a:xfrm>
          <a:prstGeom prst="rect">
            <a:avLst/>
          </a:prstGeom>
        </p:spPr>
        <p:txBody>
          <a:bodyPr lIns="104306" tIns="52153" rIns="104306" bIns="52153" anchor="ctr"/>
          <a:lstStyle/>
          <a:p>
            <a:endParaRPr lang="en-US" sz="6000" b="1">
              <a:solidFill>
                <a:srgbClr val="1A171B"/>
              </a:solidFill>
            </a:endParaRPr>
          </a:p>
        </p:txBody>
      </p:sp>
      <p:sp>
        <p:nvSpPr>
          <p:cNvPr id="6" name="Espace réservé du pied de page 4"/>
          <p:cNvSpPr txBox="1">
            <a:spLocks/>
          </p:cNvSpPr>
          <p:nvPr/>
        </p:nvSpPr>
        <p:spPr>
          <a:xfrm>
            <a:off x="306388" y="7308850"/>
            <a:ext cx="5545137" cy="157163"/>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tx1"/>
                </a:solidFill>
                <a:cs typeface="+mn-cs"/>
              </a:rPr>
              <a:t>Industri</a:t>
            </a:r>
            <a:r>
              <a:rPr b="0" dirty="0">
                <a:solidFill>
                  <a:schemeClr val="tx1"/>
                </a:solidFill>
                <a:cs typeface="+mn-cs"/>
              </a:rPr>
              <a:t> ALL</a:t>
            </a:r>
          </a:p>
        </p:txBody>
      </p:sp>
      <p:sp>
        <p:nvSpPr>
          <p:cNvPr id="10" name="Espace réservé pour une image  9"/>
          <p:cNvSpPr>
            <a:spLocks noGrp="1"/>
          </p:cNvSpPr>
          <p:nvPr>
            <p:ph type="pic" sz="quarter" idx="20"/>
          </p:nvPr>
        </p:nvSpPr>
        <p:spPr>
          <a:xfrm>
            <a:off x="0" y="0"/>
            <a:ext cx="10693400" cy="7561263"/>
          </a:xfrm>
        </p:spPr>
        <p:txBody>
          <a:bodyPr/>
          <a:lstStyle/>
          <a:p>
            <a:pPr lvl="0"/>
            <a:r>
              <a:rPr lang="en-US" noProof="0" smtClean="0"/>
              <a:t>Click icon to add picture</a:t>
            </a:r>
            <a:endParaRPr lang="fr-FR" noProof="0" dirty="0"/>
          </a:p>
        </p:txBody>
      </p:sp>
      <p:sp>
        <p:nvSpPr>
          <p:cNvPr id="11" name="Espace réservé du texte 20"/>
          <p:cNvSpPr>
            <a:spLocks noGrp="1"/>
          </p:cNvSpPr>
          <p:nvPr>
            <p:ph type="body" sz="quarter" idx="17"/>
          </p:nvPr>
        </p:nvSpPr>
        <p:spPr>
          <a:xfrm>
            <a:off x="1602284" y="1188343"/>
            <a:ext cx="6985769" cy="2592288"/>
          </a:xfrm>
        </p:spPr>
        <p:txBody>
          <a:bodyPr>
            <a:noAutofit/>
          </a:bodyPr>
          <a:lstStyle>
            <a:lvl1pPr marL="648000" indent="-648000" algn="l">
              <a:spcBef>
                <a:spcPts val="0"/>
              </a:spcBef>
              <a:buSzPct val="180000"/>
              <a:buFontTx/>
              <a:buBlip>
                <a:blip r:embed="rId3"/>
              </a:buBlip>
              <a:defRPr lang="fr-FR" sz="2400" b="0" smtClean="0">
                <a:solidFill>
                  <a:srgbClr val="221E1F"/>
                </a:solidFill>
                <a:ea typeface="Calibri"/>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7" name="Espace réservé du pied de page 5"/>
          <p:cNvSpPr>
            <a:spLocks noGrp="1"/>
          </p:cNvSpPr>
          <p:nvPr>
            <p:ph type="ftr" sz="quarter" idx="21"/>
          </p:nvPr>
        </p:nvSpPr>
        <p:spPr>
          <a:xfrm>
            <a:off x="1133475" y="7321550"/>
            <a:ext cx="5508625" cy="144463"/>
          </a:xfrm>
        </p:spPr>
        <p:txBody>
          <a:bodyPr/>
          <a:lstStyle>
            <a:lvl1pPr>
              <a:defRPr/>
            </a:lvl1pPr>
          </a:lstStyle>
          <a:p>
            <a:pPr>
              <a:defRPr/>
            </a:pPr>
            <a:r>
              <a:rPr lang="fr-FR"/>
              <a:t>TITLE</a:t>
            </a:r>
          </a:p>
        </p:txBody>
      </p:sp>
      <p:sp>
        <p:nvSpPr>
          <p:cNvPr id="8" name="Espace réservé du numéro de diapositive 6"/>
          <p:cNvSpPr>
            <a:spLocks noGrp="1"/>
          </p:cNvSpPr>
          <p:nvPr>
            <p:ph type="sldNum" sz="quarter" idx="22"/>
          </p:nvPr>
        </p:nvSpPr>
        <p:spPr>
          <a:xfrm>
            <a:off x="7891463" y="7321550"/>
            <a:ext cx="2495550" cy="174625"/>
          </a:xfrm>
        </p:spPr>
        <p:txBody>
          <a:bodyPr/>
          <a:lstStyle>
            <a:lvl1pPr>
              <a:defRPr/>
            </a:lvl1pPr>
          </a:lstStyle>
          <a:p>
            <a:fld id="{53DD9ED9-11DA-44CF-BB46-4BC4D764B6CF}"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ces 3">
    <p:bg>
      <p:bgPr>
        <a:solidFill>
          <a:srgbClr val="E2001A">
            <a:alpha val="0"/>
          </a:srgbClr>
        </a:solidFill>
        <a:effectLst/>
      </p:bgPr>
    </p:bg>
    <p:spTree>
      <p:nvGrpSpPr>
        <p:cNvPr id="1" name=""/>
        <p:cNvGrpSpPr/>
        <p:nvPr/>
      </p:nvGrpSpPr>
      <p:grpSpPr>
        <a:xfrm>
          <a:off x="0" y="0"/>
          <a:ext cx="0" cy="0"/>
          <a:chOff x="0" y="0"/>
          <a:chExt cx="0" cy="0"/>
        </a:xfrm>
      </p:grpSpPr>
      <p:pic>
        <p:nvPicPr>
          <p:cNvPr id="4" name="Image 7" descr="IMF-8.jpg"/>
          <p:cNvPicPr>
            <a:picLocks noChangeAspect="1"/>
          </p:cNvPicPr>
          <p:nvPr/>
        </p:nvPicPr>
        <p:blipFill>
          <a:blip r:embed="rId2" cstate="print">
            <a:clrChange>
              <a:clrFrom>
                <a:srgbClr val="EBECEE"/>
              </a:clrFrom>
              <a:clrTo>
                <a:srgbClr val="EBECEE">
                  <a:alpha val="0"/>
                </a:srgbClr>
              </a:clrTo>
            </a:clrChange>
          </a:blip>
          <a:srcRect/>
          <a:stretch>
            <a:fillRect/>
          </a:stretch>
        </p:blipFill>
        <p:spPr bwMode="auto">
          <a:xfrm>
            <a:off x="0" y="-36513"/>
            <a:ext cx="10693400" cy="7556501"/>
          </a:xfrm>
          <a:prstGeom prst="rect">
            <a:avLst/>
          </a:prstGeom>
          <a:noFill/>
          <a:ln w="9525">
            <a:noFill/>
            <a:miter lim="800000"/>
            <a:headEnd/>
            <a:tailEnd/>
          </a:ln>
        </p:spPr>
      </p:pic>
      <p:sp>
        <p:nvSpPr>
          <p:cNvPr id="5" name="Titre 1"/>
          <p:cNvSpPr txBox="1">
            <a:spLocks/>
          </p:cNvSpPr>
          <p:nvPr/>
        </p:nvSpPr>
        <p:spPr>
          <a:xfrm>
            <a:off x="522288" y="900113"/>
            <a:ext cx="6624637" cy="1152525"/>
          </a:xfrm>
          <a:prstGeom prst="rect">
            <a:avLst/>
          </a:prstGeom>
        </p:spPr>
        <p:txBody>
          <a:bodyPr lIns="104306" tIns="52153" rIns="104306" bIns="52153" anchor="ctr"/>
          <a:lstStyle/>
          <a:p>
            <a:endParaRPr lang="en-US" sz="6000" b="1">
              <a:solidFill>
                <a:srgbClr val="1A171B"/>
              </a:solidFill>
            </a:endParaRPr>
          </a:p>
        </p:txBody>
      </p:sp>
      <p:cxnSp>
        <p:nvCxnSpPr>
          <p:cNvPr id="6" name="Connecteur droit 8"/>
          <p:cNvCxnSpPr/>
          <p:nvPr/>
        </p:nvCxnSpPr>
        <p:spPr>
          <a:xfrm>
            <a:off x="377825" y="7207250"/>
            <a:ext cx="993775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tx1"/>
                </a:solidFill>
                <a:cs typeface="+mn-cs"/>
              </a:rPr>
              <a:t>Industri</a:t>
            </a:r>
            <a:r>
              <a:rPr b="0" dirty="0">
                <a:solidFill>
                  <a:schemeClr val="tx1"/>
                </a:solidFill>
                <a:cs typeface="+mn-cs"/>
              </a:rPr>
              <a:t> ALL</a:t>
            </a:r>
          </a:p>
        </p:txBody>
      </p:sp>
      <p:sp>
        <p:nvSpPr>
          <p:cNvPr id="12" name="Espace réservé pour une image  11"/>
          <p:cNvSpPr>
            <a:spLocks noGrp="1"/>
          </p:cNvSpPr>
          <p:nvPr>
            <p:ph type="pic" sz="quarter" idx="20"/>
          </p:nvPr>
        </p:nvSpPr>
        <p:spPr>
          <a:xfrm>
            <a:off x="0" y="0"/>
            <a:ext cx="10693400" cy="7561263"/>
          </a:xfrm>
        </p:spPr>
        <p:txBody>
          <a:bodyPr/>
          <a:lstStyle/>
          <a:p>
            <a:pPr lvl="0"/>
            <a:r>
              <a:rPr lang="en-US" noProof="0" smtClean="0"/>
              <a:t>Click icon to add picture</a:t>
            </a:r>
            <a:endParaRPr lang="fr-FR" noProof="0"/>
          </a:p>
        </p:txBody>
      </p:sp>
      <p:sp>
        <p:nvSpPr>
          <p:cNvPr id="11" name="Espace réservé du texte 20"/>
          <p:cNvSpPr>
            <a:spLocks noGrp="1"/>
          </p:cNvSpPr>
          <p:nvPr>
            <p:ph type="body" sz="quarter" idx="17"/>
          </p:nvPr>
        </p:nvSpPr>
        <p:spPr>
          <a:xfrm>
            <a:off x="1602284" y="1188343"/>
            <a:ext cx="6985769" cy="2592288"/>
          </a:xfrm>
        </p:spPr>
        <p:txBody>
          <a:bodyPr>
            <a:noAutofit/>
          </a:bodyPr>
          <a:lstStyle>
            <a:lvl1pPr marL="648000" indent="-648000" algn="l">
              <a:spcBef>
                <a:spcPts val="0"/>
              </a:spcBef>
              <a:buSzPct val="180000"/>
              <a:buFontTx/>
              <a:buBlip>
                <a:blip r:embed="rId3"/>
              </a:buBlip>
              <a:defRPr lang="fr-FR" sz="2400" b="0" smtClean="0">
                <a:solidFill>
                  <a:srgbClr val="221E1F"/>
                </a:solidFill>
                <a:ea typeface="Calibri"/>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8" name="Espace réservé du pied de page 5"/>
          <p:cNvSpPr>
            <a:spLocks noGrp="1"/>
          </p:cNvSpPr>
          <p:nvPr>
            <p:ph type="ftr" sz="quarter" idx="21"/>
          </p:nvPr>
        </p:nvSpPr>
        <p:spPr>
          <a:xfrm>
            <a:off x="1133475" y="7278688"/>
            <a:ext cx="5508625" cy="144462"/>
          </a:xfrm>
        </p:spPr>
        <p:txBody>
          <a:bodyPr/>
          <a:lstStyle>
            <a:lvl1pPr>
              <a:defRPr/>
            </a:lvl1pPr>
          </a:lstStyle>
          <a:p>
            <a:pPr>
              <a:defRPr/>
            </a:pPr>
            <a:r>
              <a:rPr lang="fr-FR"/>
              <a:t>TITLE</a:t>
            </a:r>
          </a:p>
        </p:txBody>
      </p:sp>
      <p:sp>
        <p:nvSpPr>
          <p:cNvPr id="9" name="Espace réservé du numéro de diapositive 6"/>
          <p:cNvSpPr>
            <a:spLocks noGrp="1"/>
          </p:cNvSpPr>
          <p:nvPr>
            <p:ph type="sldNum" sz="quarter" idx="22"/>
          </p:nvPr>
        </p:nvSpPr>
        <p:spPr>
          <a:xfrm>
            <a:off x="7891463" y="7278688"/>
            <a:ext cx="2495550" cy="174625"/>
          </a:xfrm>
        </p:spPr>
        <p:txBody>
          <a:bodyPr/>
          <a:lstStyle>
            <a:lvl1pPr>
              <a:defRPr>
                <a:solidFill>
                  <a:srgbClr val="1A171B"/>
                </a:solidFill>
              </a:defRPr>
            </a:lvl1pPr>
          </a:lstStyle>
          <a:p>
            <a:fld id="{A2598EE5-5213-49C5-B5A1-9CE8E8A53276}" type="slidenum">
              <a:rPr lang="fr-F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
    <p:bg>
      <p:bgPr>
        <a:solidFill>
          <a:srgbClr val="E2001A">
            <a:alpha val="0"/>
          </a:srgbClr>
        </a:solidFill>
        <a:effectLst/>
      </p:bgPr>
    </p:bg>
    <p:spTree>
      <p:nvGrpSpPr>
        <p:cNvPr id="1" name=""/>
        <p:cNvGrpSpPr/>
        <p:nvPr/>
      </p:nvGrpSpPr>
      <p:grpSpPr>
        <a:xfrm>
          <a:off x="0" y="0"/>
          <a:ext cx="0" cy="0"/>
          <a:chOff x="0" y="0"/>
          <a:chExt cx="0" cy="0"/>
        </a:xfrm>
      </p:grpSpPr>
      <p:pic>
        <p:nvPicPr>
          <p:cNvPr id="7" name="Image 6" descr="puce3.jpg"/>
          <p:cNvPicPr>
            <a:picLocks noChangeAspect="1"/>
          </p:cNvPicPr>
          <p:nvPr/>
        </p:nvPicPr>
        <p:blipFill>
          <a:blip r:embed="rId2" cstate="print"/>
          <a:srcRect/>
          <a:stretch>
            <a:fillRect/>
          </a:stretch>
        </p:blipFill>
        <p:spPr bwMode="auto">
          <a:xfrm>
            <a:off x="1385888" y="468313"/>
            <a:ext cx="1295400" cy="1193800"/>
          </a:xfrm>
          <a:prstGeom prst="rect">
            <a:avLst/>
          </a:prstGeom>
          <a:noFill/>
          <a:ln w="9525">
            <a:noFill/>
            <a:miter lim="800000"/>
            <a:headEnd/>
            <a:tailEnd/>
          </a:ln>
        </p:spPr>
      </p:pic>
      <p:pic>
        <p:nvPicPr>
          <p:cNvPr id="8" name="Image 7" descr="logo_fdblanc.jpg"/>
          <p:cNvPicPr>
            <a:picLocks noChangeAspect="1"/>
          </p:cNvPicPr>
          <p:nvPr/>
        </p:nvPicPr>
        <p:blipFill>
          <a:blip r:embed="rId3" cstate="print"/>
          <a:srcRect/>
          <a:stretch>
            <a:fillRect/>
          </a:stretch>
        </p:blipFill>
        <p:spPr bwMode="auto">
          <a:xfrm>
            <a:off x="9117013" y="6026150"/>
            <a:ext cx="1270000" cy="1066800"/>
          </a:xfrm>
          <a:prstGeom prst="rect">
            <a:avLst/>
          </a:prstGeom>
          <a:noFill/>
          <a:ln w="9525">
            <a:noFill/>
            <a:miter lim="800000"/>
            <a:headEnd/>
            <a:tailEnd/>
          </a:ln>
        </p:spPr>
      </p:pic>
      <p:cxnSp>
        <p:nvCxnSpPr>
          <p:cNvPr id="9" name="Connecteur droit 8"/>
          <p:cNvCxnSpPr/>
          <p:nvPr/>
        </p:nvCxnSpPr>
        <p:spPr>
          <a:xfrm>
            <a:off x="377825" y="7207250"/>
            <a:ext cx="993775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tx1"/>
                </a:solidFill>
                <a:cs typeface="+mn-cs"/>
              </a:rPr>
              <a:t>Industri</a:t>
            </a:r>
            <a:r>
              <a:rPr b="0" dirty="0">
                <a:solidFill>
                  <a:schemeClr val="tx1"/>
                </a:solidFill>
                <a:cs typeface="+mn-cs"/>
              </a:rPr>
              <a:t> ALL</a:t>
            </a:r>
          </a:p>
        </p:txBody>
      </p:sp>
      <p:sp>
        <p:nvSpPr>
          <p:cNvPr id="2" name="Titre 1"/>
          <p:cNvSpPr>
            <a:spLocks noGrp="1"/>
          </p:cNvSpPr>
          <p:nvPr>
            <p:ph type="title"/>
          </p:nvPr>
        </p:nvSpPr>
        <p:spPr>
          <a:xfrm>
            <a:off x="2682404" y="669658"/>
            <a:ext cx="6336704" cy="734709"/>
          </a:xfrm>
        </p:spPr>
        <p:txBody>
          <a:bodyPr/>
          <a:lstStyle>
            <a:lvl1pPr algn="l">
              <a:defRPr sz="6000" b="1">
                <a:solidFill>
                  <a:srgbClr val="1A171B"/>
                </a:solidFill>
              </a:defRPr>
            </a:lvl1pPr>
          </a:lstStyle>
          <a:p>
            <a:pPr lvl="0"/>
            <a:r>
              <a:rPr lang="en-US" smtClean="0"/>
              <a:t>Click to edit Master title style</a:t>
            </a:r>
            <a:endParaRPr lang="fr-FR" dirty="0"/>
          </a:p>
        </p:txBody>
      </p:sp>
      <p:sp>
        <p:nvSpPr>
          <p:cNvPr id="10" name="Sous-titre 2"/>
          <p:cNvSpPr>
            <a:spLocks noGrp="1"/>
          </p:cNvSpPr>
          <p:nvPr>
            <p:ph type="subTitle" idx="13"/>
          </p:nvPr>
        </p:nvSpPr>
        <p:spPr>
          <a:xfrm>
            <a:off x="2682404" y="1272244"/>
            <a:ext cx="6336704" cy="996219"/>
          </a:xfrm>
        </p:spPr>
        <p:txBody>
          <a:bodyPr>
            <a:normAutofit/>
          </a:bodyPr>
          <a:lstStyle>
            <a:lvl1pPr marL="0" indent="0" algn="l">
              <a:buNone/>
              <a:defRPr sz="5000">
                <a:solidFill>
                  <a:srgbClr val="E2001A"/>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13" name="Espace réservé du texte 12"/>
          <p:cNvSpPr>
            <a:spLocks noGrp="1"/>
          </p:cNvSpPr>
          <p:nvPr>
            <p:ph type="body" sz="quarter" idx="18"/>
          </p:nvPr>
        </p:nvSpPr>
        <p:spPr>
          <a:xfrm>
            <a:off x="1530276" y="2340471"/>
            <a:ext cx="7488312" cy="1368152"/>
          </a:xfrm>
        </p:spPr>
        <p:txBody>
          <a:bodyPr/>
          <a:lstStyle>
            <a:lvl1pPr marL="0" indent="0">
              <a:spcBef>
                <a:spcPts val="0"/>
              </a:spcBef>
              <a:buFont typeface="Arial" pitchFamily="34" charset="0"/>
              <a:buNone/>
              <a:defRPr sz="2400" b="1">
                <a:solidFill>
                  <a:srgbClr val="E2001A"/>
                </a:solidFill>
                <a:latin typeface="Arial" pitchFamily="34" charset="0"/>
                <a:cs typeface="Arial" pitchFamily="34" charset="0"/>
              </a:defRPr>
            </a:lvl1pPr>
            <a:lvl2pPr marL="0" indent="0">
              <a:spcBef>
                <a:spcPts val="0"/>
              </a:spcBef>
              <a:buFont typeface="Arial" pitchFamily="34" charset="0"/>
              <a:buNone/>
              <a:defRPr sz="1400">
                <a:latin typeface="Arial" pitchFamily="34" charset="0"/>
                <a:cs typeface="Arial" pitchFamily="34" charset="0"/>
              </a:defRPr>
            </a:lvl2pPr>
            <a:lvl3pPr indent="0">
              <a:spcBef>
                <a:spcPts val="0"/>
              </a:spcBef>
              <a:buFont typeface="Arial" pitchFamily="34" charset="0"/>
              <a:buNone/>
              <a:defRPr/>
            </a:lvl3pPr>
            <a:lvl4pPr indent="0">
              <a:spcBef>
                <a:spcPts val="0"/>
              </a:spcBef>
              <a:buFont typeface="Arial" pitchFamily="34" charset="0"/>
              <a:buNone/>
              <a:defRPr/>
            </a:lvl4pPr>
            <a:lvl5pPr indent="0">
              <a:spcBef>
                <a:spcPts val="0"/>
              </a:spcBef>
              <a:buFont typeface="Arial" pitchFamily="34" charset="0"/>
              <a:buNone/>
              <a:defRPr/>
            </a:lvl5pPr>
          </a:lstStyle>
          <a:p>
            <a:pPr lvl="0"/>
            <a:r>
              <a:rPr lang="en-US" smtClean="0"/>
              <a:t>Click to edit Master text styles</a:t>
            </a:r>
          </a:p>
        </p:txBody>
      </p:sp>
      <p:sp>
        <p:nvSpPr>
          <p:cNvPr id="17" name="Espace réservé du graphique 16"/>
          <p:cNvSpPr>
            <a:spLocks noGrp="1"/>
          </p:cNvSpPr>
          <p:nvPr>
            <p:ph type="chart" sz="quarter" idx="19"/>
          </p:nvPr>
        </p:nvSpPr>
        <p:spPr>
          <a:xfrm>
            <a:off x="1530276" y="3636615"/>
            <a:ext cx="7488312" cy="3384376"/>
          </a:xfrm>
        </p:spPr>
        <p:txBody>
          <a:bodyPr rtlCol="0">
            <a:normAutofit/>
          </a:bodyPr>
          <a:lstStyle/>
          <a:p>
            <a:pPr lvl="0"/>
            <a:r>
              <a:rPr lang="en-US" noProof="0" smtClean="0"/>
              <a:t>Click icon to add chart</a:t>
            </a:r>
            <a:endParaRPr lang="fr-FR" noProof="0" dirty="0" smtClean="0"/>
          </a:p>
        </p:txBody>
      </p:sp>
      <p:sp>
        <p:nvSpPr>
          <p:cNvPr id="15" name="Espace réservé du texte 14"/>
          <p:cNvSpPr>
            <a:spLocks noGrp="1"/>
          </p:cNvSpPr>
          <p:nvPr>
            <p:ph type="body" sz="quarter" idx="22"/>
          </p:nvPr>
        </p:nvSpPr>
        <p:spPr>
          <a:xfrm>
            <a:off x="1530350" y="2916558"/>
            <a:ext cx="7488238" cy="720057"/>
          </a:xfrm>
        </p:spPr>
        <p:txBody>
          <a:bodyPr/>
          <a:lstStyle>
            <a:lvl1pPr marL="0">
              <a:lnSpc>
                <a:spcPts val="2200"/>
              </a:lnSpc>
              <a:spcBef>
                <a:spcPts val="0"/>
              </a:spcBef>
              <a:buFontTx/>
              <a:buNone/>
              <a:defRPr sz="1400">
                <a:latin typeface="Arial" pitchFamily="34" charset="0"/>
                <a:cs typeface="Arial" pitchFamily="34" charset="0"/>
              </a:defRPr>
            </a:lvl1pPr>
          </a:lstStyle>
          <a:p>
            <a:pPr lvl="0"/>
            <a:r>
              <a:rPr lang="en-US" smtClean="0"/>
              <a:t>Click to edit Master text styles</a:t>
            </a:r>
          </a:p>
        </p:txBody>
      </p:sp>
      <p:sp>
        <p:nvSpPr>
          <p:cNvPr id="12" name="Espace réservé du pied de page 5"/>
          <p:cNvSpPr>
            <a:spLocks noGrp="1"/>
          </p:cNvSpPr>
          <p:nvPr>
            <p:ph type="ftr" sz="quarter" idx="23"/>
          </p:nvPr>
        </p:nvSpPr>
        <p:spPr>
          <a:xfrm>
            <a:off x="1133475" y="7278688"/>
            <a:ext cx="5508625" cy="144462"/>
          </a:xfrm>
        </p:spPr>
        <p:txBody>
          <a:bodyPr/>
          <a:lstStyle>
            <a:lvl1pPr>
              <a:defRPr/>
            </a:lvl1pPr>
          </a:lstStyle>
          <a:p>
            <a:pPr>
              <a:defRPr/>
            </a:pPr>
            <a:r>
              <a:rPr lang="fr-FR"/>
              <a:t>TITLE</a:t>
            </a:r>
          </a:p>
        </p:txBody>
      </p:sp>
      <p:sp>
        <p:nvSpPr>
          <p:cNvPr id="14" name="Espace réservé du numéro de diapositive 6"/>
          <p:cNvSpPr>
            <a:spLocks noGrp="1"/>
          </p:cNvSpPr>
          <p:nvPr>
            <p:ph type="sldNum" sz="quarter" idx="24"/>
          </p:nvPr>
        </p:nvSpPr>
        <p:spPr>
          <a:xfrm>
            <a:off x="7891463" y="7278688"/>
            <a:ext cx="2495550" cy="174625"/>
          </a:xfrm>
        </p:spPr>
        <p:txBody>
          <a:bodyPr/>
          <a:lstStyle>
            <a:lvl1pPr>
              <a:defRPr>
                <a:solidFill>
                  <a:srgbClr val="1A171B"/>
                </a:solidFill>
              </a:defRPr>
            </a:lvl1pPr>
          </a:lstStyle>
          <a:p>
            <a:fld id="{C03AD923-C8C7-468E-9AD6-E97A0611BBF4}" type="slidenum">
              <a:rPr lang="fr-F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s">
    <p:bg>
      <p:bgPr>
        <a:solidFill>
          <a:srgbClr val="E2001A">
            <a:alpha val="0"/>
          </a:srgbClr>
        </a:solidFill>
        <a:effectLst/>
      </p:bgPr>
    </p:bg>
    <p:spTree>
      <p:nvGrpSpPr>
        <p:cNvPr id="1" name=""/>
        <p:cNvGrpSpPr/>
        <p:nvPr/>
      </p:nvGrpSpPr>
      <p:grpSpPr>
        <a:xfrm>
          <a:off x="0" y="0"/>
          <a:ext cx="0" cy="0"/>
          <a:chOff x="0" y="0"/>
          <a:chExt cx="0" cy="0"/>
        </a:xfrm>
      </p:grpSpPr>
      <p:pic>
        <p:nvPicPr>
          <p:cNvPr id="7" name="Image 7" descr="IMF-10.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1588"/>
            <a:ext cx="10693400" cy="7558087"/>
          </a:xfrm>
          <a:prstGeom prst="rect">
            <a:avLst/>
          </a:prstGeom>
          <a:noFill/>
          <a:ln w="9525">
            <a:noFill/>
            <a:miter lim="800000"/>
            <a:headEnd/>
            <a:tailEnd/>
          </a:ln>
        </p:spPr>
      </p:pic>
      <p:pic>
        <p:nvPicPr>
          <p:cNvPr id="8" name="Image 8" descr="logo_fdnoir2.jpg"/>
          <p:cNvPicPr>
            <a:picLocks noChangeAspect="1"/>
          </p:cNvPicPr>
          <p:nvPr/>
        </p:nvPicPr>
        <p:blipFill>
          <a:blip r:embed="rId3" cstate="print">
            <a:clrChange>
              <a:clrFrom>
                <a:srgbClr val="17151A"/>
              </a:clrFrom>
              <a:clrTo>
                <a:srgbClr val="17151A">
                  <a:alpha val="0"/>
                </a:srgbClr>
              </a:clrTo>
            </a:clrChange>
          </a:blip>
          <a:srcRect/>
          <a:stretch>
            <a:fillRect/>
          </a:stretch>
        </p:blipFill>
        <p:spPr bwMode="auto">
          <a:xfrm>
            <a:off x="9234488" y="5797550"/>
            <a:ext cx="1193800" cy="1231900"/>
          </a:xfrm>
          <a:prstGeom prst="rect">
            <a:avLst/>
          </a:prstGeom>
          <a:noFill/>
          <a:ln w="9525">
            <a:noFill/>
            <a:miter lim="800000"/>
            <a:headEnd/>
            <a:tailEnd/>
          </a:ln>
        </p:spPr>
      </p:pic>
      <p:cxnSp>
        <p:nvCxnSpPr>
          <p:cNvPr id="9" name="Connecteur droit 8"/>
          <p:cNvCxnSpPr/>
          <p:nvPr/>
        </p:nvCxnSpPr>
        <p:spPr>
          <a:xfrm>
            <a:off x="377825" y="7207250"/>
            <a:ext cx="993775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bg1"/>
                </a:solidFill>
                <a:cs typeface="+mn-cs"/>
              </a:rPr>
              <a:t>Industri</a:t>
            </a:r>
            <a:r>
              <a:rPr b="0" dirty="0">
                <a:solidFill>
                  <a:schemeClr val="bg1"/>
                </a:solidFill>
                <a:cs typeface="+mn-cs"/>
              </a:rPr>
              <a:t> ALL</a:t>
            </a:r>
          </a:p>
        </p:txBody>
      </p:sp>
      <p:sp>
        <p:nvSpPr>
          <p:cNvPr id="2" name="Titre 1"/>
          <p:cNvSpPr>
            <a:spLocks noGrp="1"/>
          </p:cNvSpPr>
          <p:nvPr>
            <p:ph type="title"/>
          </p:nvPr>
        </p:nvSpPr>
        <p:spPr>
          <a:xfrm>
            <a:off x="4914652" y="1332359"/>
            <a:ext cx="4104456" cy="734709"/>
          </a:xfrm>
        </p:spPr>
        <p:txBody>
          <a:bodyPr/>
          <a:lstStyle>
            <a:lvl1pPr algn="l">
              <a:defRPr sz="6000" b="1">
                <a:solidFill>
                  <a:srgbClr val="E2001A"/>
                </a:solidFill>
              </a:defRPr>
            </a:lvl1pPr>
          </a:lstStyle>
          <a:p>
            <a:pPr lvl="0"/>
            <a:r>
              <a:rPr lang="en-US" smtClean="0"/>
              <a:t>Click to edit Master title style</a:t>
            </a:r>
            <a:endParaRPr lang="fr-FR" dirty="0"/>
          </a:p>
        </p:txBody>
      </p:sp>
      <p:sp>
        <p:nvSpPr>
          <p:cNvPr id="10" name="Sous-titre 2"/>
          <p:cNvSpPr>
            <a:spLocks noGrp="1"/>
          </p:cNvSpPr>
          <p:nvPr>
            <p:ph type="subTitle" idx="13"/>
          </p:nvPr>
        </p:nvSpPr>
        <p:spPr>
          <a:xfrm>
            <a:off x="4914652" y="1980431"/>
            <a:ext cx="4104456" cy="996219"/>
          </a:xfrm>
        </p:spPr>
        <p:txBody>
          <a:bodyPr>
            <a:normAutofit/>
          </a:bodyPr>
          <a:lstStyle>
            <a:lvl1pPr marL="0" indent="0" algn="l">
              <a:buNone/>
              <a:defRPr sz="5000">
                <a:solidFill>
                  <a:schemeClr val="bg1"/>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13" name="Espace réservé du texte 12"/>
          <p:cNvSpPr>
            <a:spLocks noGrp="1"/>
          </p:cNvSpPr>
          <p:nvPr>
            <p:ph type="body" sz="quarter" idx="18"/>
          </p:nvPr>
        </p:nvSpPr>
        <p:spPr>
          <a:xfrm>
            <a:off x="4842644" y="3348583"/>
            <a:ext cx="4175944" cy="432048"/>
          </a:xfrm>
        </p:spPr>
        <p:txBody>
          <a:bodyPr/>
          <a:lstStyle>
            <a:lvl1pPr marL="0" indent="0">
              <a:spcBef>
                <a:spcPts val="0"/>
              </a:spcBef>
              <a:buFont typeface="Arial" pitchFamily="34" charset="0"/>
              <a:buNone/>
              <a:defRPr sz="2400" b="1">
                <a:solidFill>
                  <a:srgbClr val="E2001A"/>
                </a:solidFill>
                <a:latin typeface="Arial" pitchFamily="34" charset="0"/>
                <a:cs typeface="Arial" pitchFamily="34" charset="0"/>
              </a:defRPr>
            </a:lvl1pPr>
            <a:lvl2pPr marL="0" indent="0">
              <a:spcBef>
                <a:spcPts val="0"/>
              </a:spcBef>
              <a:buFont typeface="Arial" pitchFamily="34" charset="0"/>
              <a:buNone/>
              <a:defRPr sz="1400">
                <a:solidFill>
                  <a:schemeClr val="bg1"/>
                </a:solidFill>
                <a:latin typeface="Arial" pitchFamily="34" charset="0"/>
                <a:cs typeface="Arial" pitchFamily="34" charset="0"/>
              </a:defRPr>
            </a:lvl2pPr>
            <a:lvl3pPr indent="0">
              <a:spcBef>
                <a:spcPts val="0"/>
              </a:spcBef>
              <a:buFont typeface="Arial" pitchFamily="34" charset="0"/>
              <a:buNone/>
              <a:defRPr/>
            </a:lvl3pPr>
            <a:lvl4pPr indent="0">
              <a:spcBef>
                <a:spcPts val="0"/>
              </a:spcBef>
              <a:buFont typeface="Arial" pitchFamily="34" charset="0"/>
              <a:buNone/>
              <a:defRPr/>
            </a:lvl4pPr>
            <a:lvl5pPr indent="0">
              <a:spcBef>
                <a:spcPts val="0"/>
              </a:spcBef>
              <a:buFont typeface="Arial" pitchFamily="34" charset="0"/>
              <a:buNone/>
              <a:defRPr/>
            </a:lvl5pPr>
          </a:lstStyle>
          <a:p>
            <a:pPr lvl="0"/>
            <a:r>
              <a:rPr lang="en-US" smtClean="0"/>
              <a:t>Click to edit Master text styles</a:t>
            </a:r>
          </a:p>
        </p:txBody>
      </p:sp>
      <p:sp>
        <p:nvSpPr>
          <p:cNvPr id="17" name="Espace réservé du texte 16"/>
          <p:cNvSpPr>
            <a:spLocks noGrp="1"/>
          </p:cNvSpPr>
          <p:nvPr>
            <p:ph type="body" sz="quarter" idx="21"/>
          </p:nvPr>
        </p:nvSpPr>
        <p:spPr>
          <a:xfrm>
            <a:off x="4841875" y="3852639"/>
            <a:ext cx="4177233" cy="2232249"/>
          </a:xfrm>
        </p:spPr>
        <p:txBody>
          <a:bodyPr/>
          <a:lstStyle>
            <a:lvl1pPr marL="0" indent="0">
              <a:lnSpc>
                <a:spcPts val="2200"/>
              </a:lnSpc>
              <a:spcBef>
                <a:spcPts val="0"/>
              </a:spcBef>
              <a:buNone/>
              <a:defRPr sz="1400">
                <a:solidFill>
                  <a:schemeClr val="bg1"/>
                </a:solidFill>
                <a:latin typeface="Arial" pitchFamily="34" charset="0"/>
                <a:cs typeface="Arial" pitchFamily="34" charset="0"/>
              </a:defRPr>
            </a:lvl1pPr>
            <a:lvl2pPr>
              <a:lnSpc>
                <a:spcPct val="150000"/>
              </a:lnSpc>
              <a:spcBef>
                <a:spcPts val="0"/>
              </a:spcBef>
              <a:buNone/>
              <a:defRPr sz="1200">
                <a:latin typeface="Arial" pitchFamily="34" charset="0"/>
                <a:cs typeface="Arial" pitchFamily="34" charset="0"/>
              </a:defRPr>
            </a:lvl2pPr>
            <a:lvl3pPr>
              <a:lnSpc>
                <a:spcPct val="150000"/>
              </a:lnSpc>
              <a:spcBef>
                <a:spcPts val="0"/>
              </a:spcBef>
              <a:buNone/>
              <a:defRPr sz="1200">
                <a:latin typeface="Arial" pitchFamily="34" charset="0"/>
                <a:cs typeface="Arial" pitchFamily="34" charset="0"/>
              </a:defRPr>
            </a:lvl3pPr>
            <a:lvl4pPr>
              <a:lnSpc>
                <a:spcPct val="150000"/>
              </a:lnSpc>
              <a:spcBef>
                <a:spcPts val="0"/>
              </a:spcBef>
              <a:buNone/>
              <a:defRPr sz="1200">
                <a:latin typeface="Arial" pitchFamily="34" charset="0"/>
                <a:cs typeface="Arial" pitchFamily="34" charset="0"/>
              </a:defRPr>
            </a:lvl4pPr>
            <a:lvl5pPr>
              <a:lnSpc>
                <a:spcPct val="150000"/>
              </a:lnSpc>
              <a:spcBef>
                <a:spcPts val="0"/>
              </a:spcBef>
              <a:buNone/>
              <a:defRPr sz="1200">
                <a:latin typeface="Arial" pitchFamily="34" charset="0"/>
                <a:cs typeface="Arial" pitchFamily="34" charset="0"/>
              </a:defRPr>
            </a:lvl5pPr>
          </a:lstStyle>
          <a:p>
            <a:pPr lvl="0"/>
            <a:r>
              <a:rPr lang="en-US" smtClean="0"/>
              <a:t>Click to edit Master text styles</a:t>
            </a:r>
          </a:p>
        </p:txBody>
      </p:sp>
      <p:sp>
        <p:nvSpPr>
          <p:cNvPr id="16" name="Espace réservé pour une image  15"/>
          <p:cNvSpPr>
            <a:spLocks noGrp="1"/>
          </p:cNvSpPr>
          <p:nvPr>
            <p:ph type="pic" sz="quarter" idx="24"/>
          </p:nvPr>
        </p:nvSpPr>
        <p:spPr>
          <a:xfrm>
            <a:off x="0" y="0"/>
            <a:ext cx="10693400" cy="7561263"/>
          </a:xfrm>
        </p:spPr>
        <p:txBody>
          <a:bodyPr/>
          <a:lstStyle/>
          <a:p>
            <a:pPr lvl="0"/>
            <a:r>
              <a:rPr lang="en-US" noProof="0" smtClean="0"/>
              <a:t>Click icon to add picture</a:t>
            </a:r>
            <a:endParaRPr lang="fr-FR" noProof="0"/>
          </a:p>
        </p:txBody>
      </p:sp>
      <p:sp>
        <p:nvSpPr>
          <p:cNvPr id="12" name="Espace réservé du pied de page 5"/>
          <p:cNvSpPr>
            <a:spLocks noGrp="1"/>
          </p:cNvSpPr>
          <p:nvPr>
            <p:ph type="ftr" sz="quarter" idx="25"/>
          </p:nvPr>
        </p:nvSpPr>
        <p:spPr>
          <a:xfrm>
            <a:off x="1133475" y="7278688"/>
            <a:ext cx="5508625" cy="144462"/>
          </a:xfrm>
        </p:spPr>
        <p:txBody>
          <a:bodyPr/>
          <a:lstStyle>
            <a:lvl1pPr>
              <a:defRPr/>
            </a:lvl1pPr>
          </a:lstStyle>
          <a:p>
            <a:pPr>
              <a:defRPr/>
            </a:pPr>
            <a:r>
              <a:rPr lang="fr-FR"/>
              <a:t>TITLE</a:t>
            </a:r>
          </a:p>
        </p:txBody>
      </p:sp>
      <p:sp>
        <p:nvSpPr>
          <p:cNvPr id="14" name="Espace réservé du numéro de diapositive 6"/>
          <p:cNvSpPr>
            <a:spLocks noGrp="1"/>
          </p:cNvSpPr>
          <p:nvPr>
            <p:ph type="sldNum" sz="quarter" idx="26"/>
          </p:nvPr>
        </p:nvSpPr>
        <p:spPr>
          <a:xfrm>
            <a:off x="7891463" y="7278688"/>
            <a:ext cx="2495550" cy="174625"/>
          </a:xfrm>
        </p:spPr>
        <p:txBody>
          <a:bodyPr/>
          <a:lstStyle>
            <a:lvl1pPr>
              <a:defRPr/>
            </a:lvl1pPr>
          </a:lstStyle>
          <a:p>
            <a:fld id="{A8DDA3DB-1A81-466A-9833-EF7D00D3012B}"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uel">
    <p:spTree>
      <p:nvGrpSpPr>
        <p:cNvPr id="1" name=""/>
        <p:cNvGrpSpPr/>
        <p:nvPr/>
      </p:nvGrpSpPr>
      <p:grpSpPr>
        <a:xfrm>
          <a:off x="0" y="0"/>
          <a:ext cx="0" cy="0"/>
          <a:chOff x="0" y="0"/>
          <a:chExt cx="0" cy="0"/>
        </a:xfrm>
      </p:grpSpPr>
      <p:pic>
        <p:nvPicPr>
          <p:cNvPr id="5" name="Image 6" descr="IMF-2.jpg"/>
          <p:cNvPicPr>
            <a:picLocks noChangeAspect="1"/>
          </p:cNvPicPr>
          <p:nvPr/>
        </p:nvPicPr>
        <p:blipFill>
          <a:blip r:embed="rId2" cstate="print">
            <a:clrChange>
              <a:clrFrom>
                <a:srgbClr val="EBECEE"/>
              </a:clrFrom>
              <a:clrTo>
                <a:srgbClr val="EBECEE">
                  <a:alpha val="0"/>
                </a:srgbClr>
              </a:clrTo>
            </a:clrChange>
          </a:blip>
          <a:srcRect/>
          <a:stretch>
            <a:fillRect/>
          </a:stretch>
        </p:blipFill>
        <p:spPr bwMode="auto">
          <a:xfrm>
            <a:off x="0" y="0"/>
            <a:ext cx="10693400" cy="7556500"/>
          </a:xfrm>
          <a:prstGeom prst="rect">
            <a:avLst/>
          </a:prstGeom>
          <a:noFill/>
          <a:ln w="9525">
            <a:noFill/>
            <a:miter lim="800000"/>
            <a:headEnd/>
            <a:tailEnd/>
          </a:ln>
        </p:spPr>
      </p:pic>
      <p:pic>
        <p:nvPicPr>
          <p:cNvPr id="6" name="Image 8" descr="puce.jpg"/>
          <p:cNvPicPr>
            <a:picLocks noChangeAspect="1"/>
          </p:cNvPicPr>
          <p:nvPr/>
        </p:nvPicPr>
        <p:blipFill>
          <a:blip r:embed="rId3" cstate="print"/>
          <a:srcRect/>
          <a:stretch>
            <a:fillRect/>
          </a:stretch>
        </p:blipFill>
        <p:spPr bwMode="auto">
          <a:xfrm>
            <a:off x="522288" y="323850"/>
            <a:ext cx="1282700" cy="1143000"/>
          </a:xfrm>
          <a:prstGeom prst="rect">
            <a:avLst/>
          </a:prstGeom>
          <a:noFill/>
          <a:ln w="9525">
            <a:noFill/>
            <a:miter lim="800000"/>
            <a:headEnd/>
            <a:tailEnd/>
          </a:ln>
        </p:spPr>
      </p:pic>
      <p:sp>
        <p:nvSpPr>
          <p:cNvPr id="14" name="Espace réservé pour une image  13"/>
          <p:cNvSpPr>
            <a:spLocks noGrp="1"/>
          </p:cNvSpPr>
          <p:nvPr>
            <p:ph type="pic" sz="quarter" idx="14"/>
          </p:nvPr>
        </p:nvSpPr>
        <p:spPr>
          <a:xfrm>
            <a:off x="0" y="0"/>
            <a:ext cx="10693400" cy="7561263"/>
          </a:xfrm>
        </p:spPr>
        <p:txBody>
          <a:bodyPr/>
          <a:lstStyle/>
          <a:p>
            <a:pPr lvl="0"/>
            <a:r>
              <a:rPr lang="en-US" noProof="0" smtClean="0"/>
              <a:t>Click icon to add picture</a:t>
            </a:r>
            <a:endParaRPr lang="fr-FR" noProof="0"/>
          </a:p>
        </p:txBody>
      </p:sp>
      <p:sp>
        <p:nvSpPr>
          <p:cNvPr id="2" name="Titre 1"/>
          <p:cNvSpPr>
            <a:spLocks noGrp="1"/>
          </p:cNvSpPr>
          <p:nvPr>
            <p:ph type="title"/>
          </p:nvPr>
        </p:nvSpPr>
        <p:spPr>
          <a:xfrm>
            <a:off x="1962324" y="302801"/>
            <a:ext cx="8196406" cy="1260211"/>
          </a:xfrm>
        </p:spPr>
        <p:txBody>
          <a:bodyPr/>
          <a:lstStyle>
            <a:lvl1pPr algn="l">
              <a:defRPr sz="6000" b="1"/>
            </a:lvl1pPr>
          </a:lstStyle>
          <a:p>
            <a:r>
              <a:rPr lang="en-US" smtClean="0"/>
              <a:t>Click to edit Master title style</a:t>
            </a:r>
            <a:endParaRPr lang="fr-FR" dirty="0"/>
          </a:p>
        </p:txBody>
      </p:sp>
      <p:sp>
        <p:nvSpPr>
          <p:cNvPr id="10" name="Sous-titre 2"/>
          <p:cNvSpPr>
            <a:spLocks noGrp="1"/>
          </p:cNvSpPr>
          <p:nvPr>
            <p:ph type="subTitle" idx="13"/>
          </p:nvPr>
        </p:nvSpPr>
        <p:spPr>
          <a:xfrm>
            <a:off x="1962324" y="1332359"/>
            <a:ext cx="8208912" cy="1932323"/>
          </a:xfrm>
        </p:spPr>
        <p:txBody>
          <a:bodyPr>
            <a:normAutofit/>
          </a:bodyPr>
          <a:lstStyle>
            <a:lvl1pPr marL="0" indent="0" algn="l">
              <a:buNone/>
              <a:defRPr sz="5000">
                <a:solidFill>
                  <a:schemeClr val="bg1"/>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 noir">
    <p:spTree>
      <p:nvGrpSpPr>
        <p:cNvPr id="1" name=""/>
        <p:cNvGrpSpPr/>
        <p:nvPr/>
      </p:nvGrpSpPr>
      <p:grpSpPr>
        <a:xfrm>
          <a:off x="0" y="0"/>
          <a:ext cx="0" cy="0"/>
          <a:chOff x="0" y="0"/>
          <a:chExt cx="0" cy="0"/>
        </a:xfrm>
      </p:grpSpPr>
      <p:pic>
        <p:nvPicPr>
          <p:cNvPr id="5" name="Image 6" descr="IMF-1.jpg"/>
          <p:cNvPicPr>
            <a:picLocks noChangeAspect="1"/>
          </p:cNvPicPr>
          <p:nvPr/>
        </p:nvPicPr>
        <p:blipFill>
          <a:blip r:embed="rId2" cstate="print"/>
          <a:srcRect/>
          <a:stretch>
            <a:fillRect/>
          </a:stretch>
        </p:blipFill>
        <p:spPr bwMode="auto">
          <a:xfrm>
            <a:off x="0" y="0"/>
            <a:ext cx="10693400" cy="7561263"/>
          </a:xfrm>
          <a:prstGeom prst="rect">
            <a:avLst/>
          </a:prstGeom>
          <a:noFill/>
          <a:ln w="9525">
            <a:noFill/>
            <a:miter lim="800000"/>
            <a:headEnd/>
            <a:tailEnd/>
          </a:ln>
        </p:spPr>
      </p:pic>
      <p:pic>
        <p:nvPicPr>
          <p:cNvPr id="6" name="Image 7" descr="puce.jpg"/>
          <p:cNvPicPr>
            <a:picLocks noChangeAspect="1"/>
          </p:cNvPicPr>
          <p:nvPr/>
        </p:nvPicPr>
        <p:blipFill>
          <a:blip r:embed="rId3" cstate="print">
            <a:clrChange>
              <a:clrFrom>
                <a:srgbClr val="17151A"/>
              </a:clrFrom>
              <a:clrTo>
                <a:srgbClr val="17151A">
                  <a:alpha val="0"/>
                </a:srgbClr>
              </a:clrTo>
            </a:clrChange>
          </a:blip>
          <a:srcRect/>
          <a:stretch>
            <a:fillRect/>
          </a:stretch>
        </p:blipFill>
        <p:spPr bwMode="auto">
          <a:xfrm>
            <a:off x="1400175" y="539750"/>
            <a:ext cx="1282700" cy="1143000"/>
          </a:xfrm>
          <a:prstGeom prst="rect">
            <a:avLst/>
          </a:prstGeom>
          <a:noFill/>
          <a:ln w="9525">
            <a:noFill/>
            <a:miter lim="800000"/>
            <a:headEnd/>
            <a:tailEnd/>
          </a:ln>
        </p:spPr>
      </p:pic>
      <p:sp>
        <p:nvSpPr>
          <p:cNvPr id="7" name="Titre 1"/>
          <p:cNvSpPr txBox="1">
            <a:spLocks/>
          </p:cNvSpPr>
          <p:nvPr/>
        </p:nvSpPr>
        <p:spPr>
          <a:xfrm>
            <a:off x="2682875" y="1116013"/>
            <a:ext cx="6335713" cy="1260475"/>
          </a:xfrm>
          <a:prstGeom prst="rect">
            <a:avLst/>
          </a:prstGeom>
        </p:spPr>
        <p:txBody>
          <a:bodyPr lIns="104306" tIns="52153" rIns="104306" bIns="52153" anchor="ctr"/>
          <a:lstStyle/>
          <a:p>
            <a:endParaRPr lang="en-US" sz="6000" b="1">
              <a:solidFill>
                <a:srgbClr val="E2001A"/>
              </a:solidFill>
            </a:endParaRPr>
          </a:p>
        </p:txBody>
      </p:sp>
      <p:cxnSp>
        <p:nvCxnSpPr>
          <p:cNvPr id="8" name="Connecteur droit 9"/>
          <p:cNvCxnSpPr/>
          <p:nvPr/>
        </p:nvCxnSpPr>
        <p:spPr>
          <a:xfrm>
            <a:off x="377825" y="7207250"/>
            <a:ext cx="993775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bg1"/>
                </a:solidFill>
                <a:cs typeface="+mn-cs"/>
              </a:rPr>
              <a:t>Industri</a:t>
            </a:r>
            <a:r>
              <a:rPr b="0" dirty="0">
                <a:solidFill>
                  <a:schemeClr val="bg1"/>
                </a:solidFill>
                <a:cs typeface="+mn-cs"/>
              </a:rPr>
              <a:t> ALL</a:t>
            </a:r>
          </a:p>
        </p:txBody>
      </p:sp>
      <p:sp>
        <p:nvSpPr>
          <p:cNvPr id="19" name="Espace réservé du texte 18"/>
          <p:cNvSpPr>
            <a:spLocks noGrp="1"/>
          </p:cNvSpPr>
          <p:nvPr>
            <p:ph type="body" sz="quarter" idx="16"/>
          </p:nvPr>
        </p:nvSpPr>
        <p:spPr>
          <a:xfrm>
            <a:off x="2682404" y="540271"/>
            <a:ext cx="6336704" cy="936104"/>
          </a:xfrm>
        </p:spPr>
        <p:txBody>
          <a:bodyPr>
            <a:normAutofit/>
          </a:bodyPr>
          <a:lstStyle>
            <a:lvl1pPr>
              <a:buNone/>
              <a:defRPr sz="6000" b="1">
                <a:solidFill>
                  <a:srgbClr val="E2001A"/>
                </a:solidFill>
                <a:latin typeface="Arial" pitchFamily="34" charset="0"/>
                <a:cs typeface="Arial" pitchFamily="34" charset="0"/>
              </a:defRPr>
            </a:lvl1pPr>
          </a:lstStyle>
          <a:p>
            <a:pPr lvl="0"/>
            <a:r>
              <a:rPr lang="en-US" smtClean="0"/>
              <a:t>Click to edit Master text styles</a:t>
            </a:r>
          </a:p>
        </p:txBody>
      </p:sp>
      <p:sp>
        <p:nvSpPr>
          <p:cNvPr id="10" name="Sous-titre 2"/>
          <p:cNvSpPr>
            <a:spLocks noGrp="1"/>
          </p:cNvSpPr>
          <p:nvPr>
            <p:ph type="subTitle" idx="13"/>
          </p:nvPr>
        </p:nvSpPr>
        <p:spPr>
          <a:xfrm>
            <a:off x="2682404" y="1404367"/>
            <a:ext cx="6336704" cy="996219"/>
          </a:xfrm>
        </p:spPr>
        <p:txBody>
          <a:bodyPr>
            <a:normAutofit/>
          </a:bodyPr>
          <a:lstStyle>
            <a:lvl1pPr marL="0" indent="0" algn="l">
              <a:buNone/>
              <a:defRPr sz="5000">
                <a:solidFill>
                  <a:schemeClr val="bg1"/>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21" name="Espace réservé du texte 20"/>
          <p:cNvSpPr>
            <a:spLocks noGrp="1"/>
          </p:cNvSpPr>
          <p:nvPr>
            <p:ph type="body" sz="quarter" idx="17"/>
          </p:nvPr>
        </p:nvSpPr>
        <p:spPr>
          <a:xfrm>
            <a:off x="1530276" y="2556495"/>
            <a:ext cx="7489825" cy="4248472"/>
          </a:xfrm>
        </p:spPr>
        <p:txBody>
          <a:bodyPr>
            <a:normAutofit/>
          </a:bodyPr>
          <a:lstStyle>
            <a:lvl1pPr marL="0" indent="0" algn="just">
              <a:spcBef>
                <a:spcPts val="0"/>
              </a:spcBef>
              <a:buNone/>
              <a:defRPr sz="2000">
                <a:solidFill>
                  <a:schemeClr val="bg1"/>
                </a:solidFill>
                <a:latin typeface="Arial" pitchFamily="34" charset="0"/>
                <a:cs typeface="Arial" pitchFamily="34" charset="0"/>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11" name="Espace réservé du pied de page 4"/>
          <p:cNvSpPr>
            <a:spLocks noGrp="1"/>
          </p:cNvSpPr>
          <p:nvPr>
            <p:ph type="ftr" sz="quarter" idx="18"/>
          </p:nvPr>
        </p:nvSpPr>
        <p:spPr>
          <a:xfrm>
            <a:off x="1133475" y="7278688"/>
            <a:ext cx="5508625" cy="144462"/>
          </a:xfrm>
        </p:spPr>
        <p:txBody>
          <a:bodyPr/>
          <a:lstStyle>
            <a:lvl1pPr>
              <a:defRPr/>
            </a:lvl1pPr>
          </a:lstStyle>
          <a:p>
            <a:pPr>
              <a:defRPr/>
            </a:pPr>
            <a:r>
              <a:rPr lang="fr-FR"/>
              <a:t>TITLE</a:t>
            </a:r>
          </a:p>
        </p:txBody>
      </p:sp>
      <p:sp>
        <p:nvSpPr>
          <p:cNvPr id="12" name="Espace réservé du numéro de diapositive 5"/>
          <p:cNvSpPr>
            <a:spLocks noGrp="1"/>
          </p:cNvSpPr>
          <p:nvPr>
            <p:ph type="sldNum" sz="quarter" idx="19"/>
          </p:nvPr>
        </p:nvSpPr>
        <p:spPr>
          <a:xfrm>
            <a:off x="7891463" y="7278688"/>
            <a:ext cx="2495550" cy="174625"/>
          </a:xfrm>
        </p:spPr>
        <p:txBody>
          <a:bodyPr/>
          <a:lstStyle>
            <a:lvl1pPr>
              <a:defRPr/>
            </a:lvl1pPr>
          </a:lstStyle>
          <a:p>
            <a:fld id="{AC07E623-3BAC-4BC4-9E5D-E774531D90B3}"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 noir _ sans puce">
    <p:spTree>
      <p:nvGrpSpPr>
        <p:cNvPr id="1" name=""/>
        <p:cNvGrpSpPr/>
        <p:nvPr/>
      </p:nvGrpSpPr>
      <p:grpSpPr>
        <a:xfrm>
          <a:off x="0" y="0"/>
          <a:ext cx="0" cy="0"/>
          <a:chOff x="0" y="0"/>
          <a:chExt cx="0" cy="0"/>
        </a:xfrm>
      </p:grpSpPr>
      <p:pic>
        <p:nvPicPr>
          <p:cNvPr id="5" name="Image 6" descr="IMF-1.jpg"/>
          <p:cNvPicPr>
            <a:picLocks noChangeAspect="1"/>
          </p:cNvPicPr>
          <p:nvPr/>
        </p:nvPicPr>
        <p:blipFill>
          <a:blip r:embed="rId2" cstate="print"/>
          <a:srcRect/>
          <a:stretch>
            <a:fillRect/>
          </a:stretch>
        </p:blipFill>
        <p:spPr bwMode="auto">
          <a:xfrm>
            <a:off x="0" y="0"/>
            <a:ext cx="10693400" cy="7561263"/>
          </a:xfrm>
          <a:prstGeom prst="rect">
            <a:avLst/>
          </a:prstGeom>
          <a:noFill/>
          <a:ln w="9525">
            <a:noFill/>
            <a:miter lim="800000"/>
            <a:headEnd/>
            <a:tailEnd/>
          </a:ln>
        </p:spPr>
      </p:pic>
      <p:sp>
        <p:nvSpPr>
          <p:cNvPr id="6" name="Titre 1"/>
          <p:cNvSpPr txBox="1">
            <a:spLocks/>
          </p:cNvSpPr>
          <p:nvPr/>
        </p:nvSpPr>
        <p:spPr>
          <a:xfrm>
            <a:off x="2682875" y="1116013"/>
            <a:ext cx="6335713" cy="1260475"/>
          </a:xfrm>
          <a:prstGeom prst="rect">
            <a:avLst/>
          </a:prstGeom>
        </p:spPr>
        <p:txBody>
          <a:bodyPr lIns="104306" tIns="52153" rIns="104306" bIns="52153" anchor="ctr"/>
          <a:lstStyle/>
          <a:p>
            <a:endParaRPr lang="en-US" sz="6000" b="1">
              <a:solidFill>
                <a:srgbClr val="E2001A"/>
              </a:solidFill>
            </a:endParaRPr>
          </a:p>
        </p:txBody>
      </p:sp>
      <p:cxnSp>
        <p:nvCxnSpPr>
          <p:cNvPr id="7" name="Connecteur droit 8"/>
          <p:cNvCxnSpPr/>
          <p:nvPr/>
        </p:nvCxnSpPr>
        <p:spPr>
          <a:xfrm>
            <a:off x="377825" y="7207250"/>
            <a:ext cx="993775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bg1"/>
                </a:solidFill>
                <a:cs typeface="+mn-cs"/>
              </a:rPr>
              <a:t>Industri</a:t>
            </a:r>
            <a:r>
              <a:rPr b="0" dirty="0">
                <a:solidFill>
                  <a:schemeClr val="bg1"/>
                </a:solidFill>
                <a:cs typeface="+mn-cs"/>
              </a:rPr>
              <a:t> ALL</a:t>
            </a:r>
          </a:p>
        </p:txBody>
      </p:sp>
      <p:sp>
        <p:nvSpPr>
          <p:cNvPr id="19" name="Espace réservé du texte 18"/>
          <p:cNvSpPr>
            <a:spLocks noGrp="1"/>
          </p:cNvSpPr>
          <p:nvPr>
            <p:ph type="body" sz="quarter" idx="16"/>
          </p:nvPr>
        </p:nvSpPr>
        <p:spPr>
          <a:xfrm>
            <a:off x="2682404" y="1260351"/>
            <a:ext cx="6336704" cy="936104"/>
          </a:xfrm>
        </p:spPr>
        <p:txBody>
          <a:bodyPr>
            <a:normAutofit/>
          </a:bodyPr>
          <a:lstStyle>
            <a:lvl1pPr>
              <a:buNone/>
              <a:defRPr sz="6000" b="1">
                <a:solidFill>
                  <a:srgbClr val="E2001A"/>
                </a:solidFill>
                <a:latin typeface="Arial" pitchFamily="34" charset="0"/>
                <a:cs typeface="Arial" pitchFamily="34" charset="0"/>
              </a:defRPr>
            </a:lvl1pPr>
          </a:lstStyle>
          <a:p>
            <a:pPr lvl="0"/>
            <a:r>
              <a:rPr lang="en-US" smtClean="0"/>
              <a:t>Click to edit Master text styles</a:t>
            </a:r>
          </a:p>
        </p:txBody>
      </p:sp>
      <p:sp>
        <p:nvSpPr>
          <p:cNvPr id="10" name="Sous-titre 2"/>
          <p:cNvSpPr>
            <a:spLocks noGrp="1"/>
          </p:cNvSpPr>
          <p:nvPr>
            <p:ph type="subTitle" idx="13"/>
          </p:nvPr>
        </p:nvSpPr>
        <p:spPr>
          <a:xfrm>
            <a:off x="2682404" y="2064332"/>
            <a:ext cx="6336704" cy="996219"/>
          </a:xfrm>
        </p:spPr>
        <p:txBody>
          <a:bodyPr>
            <a:normAutofit/>
          </a:bodyPr>
          <a:lstStyle>
            <a:lvl1pPr marL="0" indent="0" algn="l">
              <a:buNone/>
              <a:defRPr sz="5000">
                <a:solidFill>
                  <a:schemeClr val="bg1"/>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21" name="Espace réservé du texte 20"/>
          <p:cNvSpPr>
            <a:spLocks noGrp="1"/>
          </p:cNvSpPr>
          <p:nvPr>
            <p:ph type="body" sz="quarter" idx="17"/>
          </p:nvPr>
        </p:nvSpPr>
        <p:spPr>
          <a:xfrm>
            <a:off x="1530276" y="3276575"/>
            <a:ext cx="7489825" cy="3240360"/>
          </a:xfrm>
        </p:spPr>
        <p:txBody>
          <a:bodyPr>
            <a:normAutofit/>
          </a:bodyPr>
          <a:lstStyle>
            <a:lvl1pPr marL="0" indent="0" algn="just">
              <a:spcBef>
                <a:spcPts val="0"/>
              </a:spcBef>
              <a:buNone/>
              <a:defRPr sz="2000">
                <a:solidFill>
                  <a:schemeClr val="bg1"/>
                </a:solidFill>
                <a:latin typeface="Arial" pitchFamily="34" charset="0"/>
                <a:cs typeface="Arial" pitchFamily="34" charset="0"/>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9" name="Espace réservé du pied de page 4"/>
          <p:cNvSpPr>
            <a:spLocks noGrp="1"/>
          </p:cNvSpPr>
          <p:nvPr>
            <p:ph type="ftr" sz="quarter" idx="18"/>
          </p:nvPr>
        </p:nvSpPr>
        <p:spPr>
          <a:xfrm>
            <a:off x="1133475" y="7278688"/>
            <a:ext cx="5508625" cy="144462"/>
          </a:xfrm>
        </p:spPr>
        <p:txBody>
          <a:bodyPr/>
          <a:lstStyle>
            <a:lvl1pPr>
              <a:defRPr/>
            </a:lvl1pPr>
          </a:lstStyle>
          <a:p>
            <a:pPr>
              <a:defRPr/>
            </a:pPr>
            <a:r>
              <a:rPr lang="fr-FR"/>
              <a:t>TITLE</a:t>
            </a:r>
          </a:p>
        </p:txBody>
      </p:sp>
      <p:sp>
        <p:nvSpPr>
          <p:cNvPr id="11" name="Espace réservé du numéro de diapositive 5"/>
          <p:cNvSpPr>
            <a:spLocks noGrp="1"/>
          </p:cNvSpPr>
          <p:nvPr>
            <p:ph type="sldNum" sz="quarter" idx="19"/>
          </p:nvPr>
        </p:nvSpPr>
        <p:spPr>
          <a:xfrm>
            <a:off x="7891463" y="7278688"/>
            <a:ext cx="2495550" cy="174625"/>
          </a:xfrm>
        </p:spPr>
        <p:txBody>
          <a:bodyPr/>
          <a:lstStyle>
            <a:lvl1pPr>
              <a:defRPr/>
            </a:lvl1pPr>
          </a:lstStyle>
          <a:p>
            <a:fld id="{4C878A92-5CA2-457F-99A7-05EAE2C9A935}"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 rouge">
    <p:bg>
      <p:bgPr>
        <a:solidFill>
          <a:srgbClr val="E2001A">
            <a:alpha val="0"/>
          </a:srgbClr>
        </a:solidFill>
        <a:effectLst/>
      </p:bgPr>
    </p:bg>
    <p:spTree>
      <p:nvGrpSpPr>
        <p:cNvPr id="1" name=""/>
        <p:cNvGrpSpPr/>
        <p:nvPr/>
      </p:nvGrpSpPr>
      <p:grpSpPr>
        <a:xfrm>
          <a:off x="0" y="0"/>
          <a:ext cx="0" cy="0"/>
          <a:chOff x="0" y="0"/>
          <a:chExt cx="0" cy="0"/>
        </a:xfrm>
      </p:grpSpPr>
      <p:pic>
        <p:nvPicPr>
          <p:cNvPr id="5" name="Image 6" descr="IMF-4.jpg"/>
          <p:cNvPicPr>
            <a:picLocks noChangeAspect="1"/>
          </p:cNvPicPr>
          <p:nvPr/>
        </p:nvPicPr>
        <p:blipFill>
          <a:blip r:embed="rId2" cstate="print"/>
          <a:srcRect/>
          <a:stretch>
            <a:fillRect/>
          </a:stretch>
        </p:blipFill>
        <p:spPr bwMode="auto">
          <a:xfrm>
            <a:off x="0" y="1588"/>
            <a:ext cx="10693400" cy="7558087"/>
          </a:xfrm>
          <a:prstGeom prst="rect">
            <a:avLst/>
          </a:prstGeom>
          <a:noFill/>
          <a:ln w="9525">
            <a:noFill/>
            <a:miter lim="800000"/>
            <a:headEnd/>
            <a:tailEnd/>
          </a:ln>
        </p:spPr>
      </p:pic>
      <p:pic>
        <p:nvPicPr>
          <p:cNvPr id="6" name="Image 7" descr="logo_frouge.jpg"/>
          <p:cNvPicPr>
            <a:picLocks noChangeAspect="1"/>
          </p:cNvPicPr>
          <p:nvPr/>
        </p:nvPicPr>
        <p:blipFill>
          <a:blip r:embed="rId3" cstate="print">
            <a:clrChange>
              <a:clrFrom>
                <a:srgbClr val="E3001A"/>
              </a:clrFrom>
              <a:clrTo>
                <a:srgbClr val="E3001A">
                  <a:alpha val="0"/>
                </a:srgbClr>
              </a:clrTo>
            </a:clrChange>
          </a:blip>
          <a:srcRect/>
          <a:stretch>
            <a:fillRect/>
          </a:stretch>
        </p:blipFill>
        <p:spPr bwMode="auto">
          <a:xfrm>
            <a:off x="1385888" y="468313"/>
            <a:ext cx="1358900" cy="1333500"/>
          </a:xfrm>
          <a:prstGeom prst="rect">
            <a:avLst/>
          </a:prstGeom>
          <a:noFill/>
          <a:ln w="9525">
            <a:noFill/>
            <a:miter lim="800000"/>
            <a:headEnd/>
            <a:tailEnd/>
          </a:ln>
        </p:spPr>
      </p:pic>
      <p:cxnSp>
        <p:nvCxnSpPr>
          <p:cNvPr id="7" name="Connecteur droit 8"/>
          <p:cNvCxnSpPr/>
          <p:nvPr/>
        </p:nvCxnSpPr>
        <p:spPr>
          <a:xfrm>
            <a:off x="377825" y="7207250"/>
            <a:ext cx="993775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bg1"/>
                </a:solidFill>
                <a:cs typeface="+mn-cs"/>
              </a:rPr>
              <a:t>Industri</a:t>
            </a:r>
            <a:r>
              <a:rPr b="0" dirty="0">
                <a:solidFill>
                  <a:schemeClr val="bg1"/>
                </a:solidFill>
                <a:cs typeface="+mn-cs"/>
              </a:rPr>
              <a:t> ALL</a:t>
            </a:r>
          </a:p>
        </p:txBody>
      </p:sp>
      <p:sp>
        <p:nvSpPr>
          <p:cNvPr id="2" name="Titre 1"/>
          <p:cNvSpPr>
            <a:spLocks noGrp="1"/>
          </p:cNvSpPr>
          <p:nvPr>
            <p:ph type="title"/>
          </p:nvPr>
        </p:nvSpPr>
        <p:spPr>
          <a:xfrm>
            <a:off x="2682404" y="612279"/>
            <a:ext cx="6336704" cy="734709"/>
          </a:xfrm>
        </p:spPr>
        <p:txBody>
          <a:bodyPr/>
          <a:lstStyle>
            <a:lvl1pPr algn="l">
              <a:defRPr sz="6000" b="1">
                <a:solidFill>
                  <a:srgbClr val="1A171B"/>
                </a:solidFill>
              </a:defRPr>
            </a:lvl1pPr>
          </a:lstStyle>
          <a:p>
            <a:pPr lvl="0"/>
            <a:r>
              <a:rPr lang="en-US" smtClean="0"/>
              <a:t>Click to edit Master title style</a:t>
            </a:r>
            <a:endParaRPr lang="fr-FR" dirty="0"/>
          </a:p>
        </p:txBody>
      </p:sp>
      <p:sp>
        <p:nvSpPr>
          <p:cNvPr id="10" name="Sous-titre 2"/>
          <p:cNvSpPr>
            <a:spLocks noGrp="1"/>
          </p:cNvSpPr>
          <p:nvPr>
            <p:ph type="subTitle" idx="13"/>
          </p:nvPr>
        </p:nvSpPr>
        <p:spPr>
          <a:xfrm>
            <a:off x="2682404" y="1260351"/>
            <a:ext cx="6336704" cy="996219"/>
          </a:xfrm>
        </p:spPr>
        <p:txBody>
          <a:bodyPr>
            <a:normAutofit/>
          </a:bodyPr>
          <a:lstStyle>
            <a:lvl1pPr marL="0" indent="0" algn="l">
              <a:buNone/>
              <a:defRPr sz="5000">
                <a:solidFill>
                  <a:schemeClr val="bg1"/>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11" name="Espace réservé du texte 20"/>
          <p:cNvSpPr>
            <a:spLocks noGrp="1"/>
          </p:cNvSpPr>
          <p:nvPr>
            <p:ph type="body" sz="quarter" idx="17"/>
          </p:nvPr>
        </p:nvSpPr>
        <p:spPr>
          <a:xfrm>
            <a:off x="1530276" y="2556495"/>
            <a:ext cx="7489825" cy="4176464"/>
          </a:xfrm>
        </p:spPr>
        <p:txBody>
          <a:bodyPr>
            <a:normAutofit/>
          </a:bodyPr>
          <a:lstStyle>
            <a:lvl1pPr marL="0" indent="0" algn="just">
              <a:spcBef>
                <a:spcPts val="0"/>
              </a:spcBef>
              <a:buNone/>
              <a:defRPr sz="2000">
                <a:solidFill>
                  <a:schemeClr val="bg1"/>
                </a:solidFill>
                <a:latin typeface="Arial" pitchFamily="34" charset="0"/>
                <a:cs typeface="Arial" pitchFamily="34" charset="0"/>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9" name="Espace réservé du pied de page 5"/>
          <p:cNvSpPr>
            <a:spLocks noGrp="1"/>
          </p:cNvSpPr>
          <p:nvPr>
            <p:ph type="ftr" sz="quarter" idx="18"/>
          </p:nvPr>
        </p:nvSpPr>
        <p:spPr>
          <a:xfrm>
            <a:off x="1133475" y="7278688"/>
            <a:ext cx="5508625" cy="144462"/>
          </a:xfrm>
        </p:spPr>
        <p:txBody>
          <a:bodyPr/>
          <a:lstStyle>
            <a:lvl1pPr>
              <a:defRPr>
                <a:solidFill>
                  <a:schemeClr val="bg1"/>
                </a:solidFill>
              </a:defRPr>
            </a:lvl1pPr>
          </a:lstStyle>
          <a:p>
            <a:pPr>
              <a:defRPr/>
            </a:pPr>
            <a:r>
              <a:rPr lang="fr-FR"/>
              <a:t>TITLE</a:t>
            </a:r>
          </a:p>
        </p:txBody>
      </p:sp>
      <p:sp>
        <p:nvSpPr>
          <p:cNvPr id="12" name="Espace réservé du numéro de diapositive 6"/>
          <p:cNvSpPr>
            <a:spLocks noGrp="1"/>
          </p:cNvSpPr>
          <p:nvPr>
            <p:ph type="sldNum" sz="quarter" idx="19"/>
          </p:nvPr>
        </p:nvSpPr>
        <p:spPr>
          <a:xfrm>
            <a:off x="7891463" y="7278688"/>
            <a:ext cx="2495550" cy="174625"/>
          </a:xfrm>
        </p:spPr>
        <p:txBody>
          <a:bodyPr/>
          <a:lstStyle>
            <a:lvl1pPr>
              <a:defRPr/>
            </a:lvl1pPr>
          </a:lstStyle>
          <a:p>
            <a:fld id="{D5883089-9753-46C0-8D9E-19CF17E5B8C7}"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 rouge _ sans puce">
    <p:bg>
      <p:bgPr>
        <a:solidFill>
          <a:srgbClr val="E2001A">
            <a:alpha val="0"/>
          </a:srgbClr>
        </a:solidFill>
        <a:effectLst/>
      </p:bgPr>
    </p:bg>
    <p:spTree>
      <p:nvGrpSpPr>
        <p:cNvPr id="1" name=""/>
        <p:cNvGrpSpPr/>
        <p:nvPr/>
      </p:nvGrpSpPr>
      <p:grpSpPr>
        <a:xfrm>
          <a:off x="0" y="0"/>
          <a:ext cx="0" cy="0"/>
          <a:chOff x="0" y="0"/>
          <a:chExt cx="0" cy="0"/>
        </a:xfrm>
      </p:grpSpPr>
      <p:pic>
        <p:nvPicPr>
          <p:cNvPr id="5" name="Image 6" descr="IMF-4.jpg"/>
          <p:cNvPicPr>
            <a:picLocks noChangeAspect="1"/>
          </p:cNvPicPr>
          <p:nvPr/>
        </p:nvPicPr>
        <p:blipFill>
          <a:blip r:embed="rId2" cstate="print"/>
          <a:srcRect/>
          <a:stretch>
            <a:fillRect/>
          </a:stretch>
        </p:blipFill>
        <p:spPr bwMode="auto">
          <a:xfrm>
            <a:off x="0" y="1588"/>
            <a:ext cx="10693400" cy="7558087"/>
          </a:xfrm>
          <a:prstGeom prst="rect">
            <a:avLst/>
          </a:prstGeom>
          <a:noFill/>
          <a:ln w="9525">
            <a:noFill/>
            <a:miter lim="800000"/>
            <a:headEnd/>
            <a:tailEnd/>
          </a:ln>
        </p:spPr>
      </p:pic>
      <p:cxnSp>
        <p:nvCxnSpPr>
          <p:cNvPr id="6" name="Connecteur droit 7"/>
          <p:cNvCxnSpPr/>
          <p:nvPr/>
        </p:nvCxnSpPr>
        <p:spPr>
          <a:xfrm>
            <a:off x="377825" y="7207250"/>
            <a:ext cx="993775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bg1"/>
                </a:solidFill>
                <a:cs typeface="+mn-cs"/>
              </a:rPr>
              <a:t>Industri</a:t>
            </a:r>
            <a:r>
              <a:rPr b="0" dirty="0">
                <a:solidFill>
                  <a:schemeClr val="bg1"/>
                </a:solidFill>
                <a:cs typeface="+mn-cs"/>
              </a:rPr>
              <a:t> ALL</a:t>
            </a:r>
          </a:p>
        </p:txBody>
      </p:sp>
      <p:sp>
        <p:nvSpPr>
          <p:cNvPr id="2" name="Titre 1"/>
          <p:cNvSpPr>
            <a:spLocks noGrp="1"/>
          </p:cNvSpPr>
          <p:nvPr>
            <p:ph type="title"/>
          </p:nvPr>
        </p:nvSpPr>
        <p:spPr>
          <a:xfrm>
            <a:off x="2682404" y="1317730"/>
            <a:ext cx="6336704" cy="734709"/>
          </a:xfrm>
        </p:spPr>
        <p:txBody>
          <a:bodyPr/>
          <a:lstStyle>
            <a:lvl1pPr algn="l">
              <a:defRPr sz="6000" b="1">
                <a:solidFill>
                  <a:srgbClr val="1A171B"/>
                </a:solidFill>
              </a:defRPr>
            </a:lvl1pPr>
          </a:lstStyle>
          <a:p>
            <a:pPr lvl="0"/>
            <a:r>
              <a:rPr lang="en-US" smtClean="0"/>
              <a:t>Click to edit Master title style</a:t>
            </a:r>
            <a:endParaRPr lang="fr-FR" dirty="0"/>
          </a:p>
        </p:txBody>
      </p:sp>
      <p:sp>
        <p:nvSpPr>
          <p:cNvPr id="10" name="Sous-titre 2"/>
          <p:cNvSpPr>
            <a:spLocks noGrp="1"/>
          </p:cNvSpPr>
          <p:nvPr>
            <p:ph type="subTitle" idx="13"/>
          </p:nvPr>
        </p:nvSpPr>
        <p:spPr>
          <a:xfrm>
            <a:off x="2682404" y="1920316"/>
            <a:ext cx="6336704" cy="996219"/>
          </a:xfrm>
        </p:spPr>
        <p:txBody>
          <a:bodyPr>
            <a:normAutofit/>
          </a:bodyPr>
          <a:lstStyle>
            <a:lvl1pPr marL="0" indent="0" algn="l">
              <a:buNone/>
              <a:defRPr sz="5000">
                <a:solidFill>
                  <a:schemeClr val="bg1"/>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11" name="Espace réservé du texte 20"/>
          <p:cNvSpPr>
            <a:spLocks noGrp="1"/>
          </p:cNvSpPr>
          <p:nvPr>
            <p:ph type="body" sz="quarter" idx="17"/>
          </p:nvPr>
        </p:nvSpPr>
        <p:spPr>
          <a:xfrm>
            <a:off x="1530276" y="3276575"/>
            <a:ext cx="7489825" cy="3456384"/>
          </a:xfrm>
        </p:spPr>
        <p:txBody>
          <a:bodyPr>
            <a:normAutofit/>
          </a:bodyPr>
          <a:lstStyle>
            <a:lvl1pPr marL="0" indent="0" algn="just">
              <a:spcBef>
                <a:spcPts val="0"/>
              </a:spcBef>
              <a:buNone/>
              <a:defRPr sz="2000">
                <a:solidFill>
                  <a:schemeClr val="bg1"/>
                </a:solidFill>
                <a:latin typeface="Arial" pitchFamily="34" charset="0"/>
                <a:cs typeface="Arial" pitchFamily="34" charset="0"/>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8" name="Espace réservé du pied de page 5"/>
          <p:cNvSpPr>
            <a:spLocks noGrp="1"/>
          </p:cNvSpPr>
          <p:nvPr>
            <p:ph type="ftr" sz="quarter" idx="18"/>
          </p:nvPr>
        </p:nvSpPr>
        <p:spPr>
          <a:xfrm>
            <a:off x="1133475" y="7278688"/>
            <a:ext cx="5508625" cy="144462"/>
          </a:xfrm>
        </p:spPr>
        <p:txBody>
          <a:bodyPr/>
          <a:lstStyle>
            <a:lvl1pPr>
              <a:defRPr>
                <a:solidFill>
                  <a:schemeClr val="bg1"/>
                </a:solidFill>
              </a:defRPr>
            </a:lvl1pPr>
          </a:lstStyle>
          <a:p>
            <a:pPr>
              <a:defRPr/>
            </a:pPr>
            <a:r>
              <a:rPr lang="fr-FR"/>
              <a:t>TITLE</a:t>
            </a:r>
          </a:p>
        </p:txBody>
      </p:sp>
      <p:sp>
        <p:nvSpPr>
          <p:cNvPr id="9" name="Espace réservé du numéro de diapositive 6"/>
          <p:cNvSpPr>
            <a:spLocks noGrp="1"/>
          </p:cNvSpPr>
          <p:nvPr>
            <p:ph type="sldNum" sz="quarter" idx="19"/>
          </p:nvPr>
        </p:nvSpPr>
        <p:spPr>
          <a:xfrm>
            <a:off x="7891463" y="7278688"/>
            <a:ext cx="2495550" cy="174625"/>
          </a:xfrm>
        </p:spPr>
        <p:txBody>
          <a:bodyPr/>
          <a:lstStyle>
            <a:lvl1pPr>
              <a:defRPr/>
            </a:lvl1pPr>
          </a:lstStyle>
          <a:p>
            <a:fld id="{A7241D84-3140-4D6C-97BA-ED61731A5BC3}"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blanc">
    <p:bg>
      <p:bgPr>
        <a:solidFill>
          <a:srgbClr val="E2001A">
            <a:alpha val="0"/>
          </a:srgbClr>
        </a:solidFill>
        <a:effectLst/>
      </p:bgPr>
    </p:bg>
    <p:spTree>
      <p:nvGrpSpPr>
        <p:cNvPr id="1" name=""/>
        <p:cNvGrpSpPr/>
        <p:nvPr/>
      </p:nvGrpSpPr>
      <p:grpSpPr>
        <a:xfrm>
          <a:off x="0" y="0"/>
          <a:ext cx="0" cy="0"/>
          <a:chOff x="0" y="0"/>
          <a:chExt cx="0" cy="0"/>
        </a:xfrm>
      </p:grpSpPr>
      <p:pic>
        <p:nvPicPr>
          <p:cNvPr id="5" name="Image 6" descr="puce3.jpg"/>
          <p:cNvPicPr>
            <a:picLocks noChangeAspect="1"/>
          </p:cNvPicPr>
          <p:nvPr/>
        </p:nvPicPr>
        <p:blipFill>
          <a:blip r:embed="rId2" cstate="print"/>
          <a:srcRect/>
          <a:stretch>
            <a:fillRect/>
          </a:stretch>
        </p:blipFill>
        <p:spPr bwMode="auto">
          <a:xfrm>
            <a:off x="1385888" y="468313"/>
            <a:ext cx="1295400" cy="1193800"/>
          </a:xfrm>
          <a:prstGeom prst="rect">
            <a:avLst/>
          </a:prstGeom>
          <a:noFill/>
          <a:ln w="9525">
            <a:noFill/>
            <a:miter lim="800000"/>
            <a:headEnd/>
            <a:tailEnd/>
          </a:ln>
        </p:spPr>
      </p:pic>
      <p:pic>
        <p:nvPicPr>
          <p:cNvPr id="6" name="Image 7" descr="logo_fdblanc.jpg"/>
          <p:cNvPicPr>
            <a:picLocks noChangeAspect="1"/>
          </p:cNvPicPr>
          <p:nvPr/>
        </p:nvPicPr>
        <p:blipFill>
          <a:blip r:embed="rId3" cstate="print"/>
          <a:srcRect/>
          <a:stretch>
            <a:fillRect/>
          </a:stretch>
        </p:blipFill>
        <p:spPr bwMode="auto">
          <a:xfrm>
            <a:off x="9117013" y="6026150"/>
            <a:ext cx="1270000" cy="1066800"/>
          </a:xfrm>
          <a:prstGeom prst="rect">
            <a:avLst/>
          </a:prstGeom>
          <a:noFill/>
          <a:ln w="9525">
            <a:noFill/>
            <a:miter lim="800000"/>
            <a:headEnd/>
            <a:tailEnd/>
          </a:ln>
        </p:spPr>
      </p:pic>
      <p:cxnSp>
        <p:nvCxnSpPr>
          <p:cNvPr id="7" name="Connecteur droit 8"/>
          <p:cNvCxnSpPr/>
          <p:nvPr/>
        </p:nvCxnSpPr>
        <p:spPr>
          <a:xfrm>
            <a:off x="377825" y="7207250"/>
            <a:ext cx="993775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tx1"/>
                </a:solidFill>
                <a:cs typeface="+mn-cs"/>
              </a:rPr>
              <a:t>Industri</a:t>
            </a:r>
            <a:r>
              <a:rPr b="0" dirty="0">
                <a:solidFill>
                  <a:schemeClr val="tx1"/>
                </a:solidFill>
                <a:cs typeface="+mn-cs"/>
              </a:rPr>
              <a:t> ALL</a:t>
            </a:r>
          </a:p>
        </p:txBody>
      </p:sp>
      <p:sp>
        <p:nvSpPr>
          <p:cNvPr id="2" name="Titre 1"/>
          <p:cNvSpPr>
            <a:spLocks noGrp="1"/>
          </p:cNvSpPr>
          <p:nvPr>
            <p:ph type="title"/>
          </p:nvPr>
        </p:nvSpPr>
        <p:spPr>
          <a:xfrm>
            <a:off x="2682404" y="612279"/>
            <a:ext cx="6336704" cy="734709"/>
          </a:xfrm>
        </p:spPr>
        <p:txBody>
          <a:bodyPr/>
          <a:lstStyle>
            <a:lvl1pPr algn="l">
              <a:defRPr sz="6000" b="1">
                <a:solidFill>
                  <a:srgbClr val="1A171B"/>
                </a:solidFill>
              </a:defRPr>
            </a:lvl1pPr>
          </a:lstStyle>
          <a:p>
            <a:pPr lvl="0"/>
            <a:r>
              <a:rPr lang="en-US" smtClean="0"/>
              <a:t>Click to edit Master title style</a:t>
            </a:r>
            <a:endParaRPr lang="fr-FR" dirty="0"/>
          </a:p>
        </p:txBody>
      </p:sp>
      <p:sp>
        <p:nvSpPr>
          <p:cNvPr id="10" name="Sous-titre 2"/>
          <p:cNvSpPr>
            <a:spLocks noGrp="1"/>
          </p:cNvSpPr>
          <p:nvPr>
            <p:ph type="subTitle" idx="13"/>
          </p:nvPr>
        </p:nvSpPr>
        <p:spPr>
          <a:xfrm>
            <a:off x="2682404" y="1260351"/>
            <a:ext cx="6336704" cy="996219"/>
          </a:xfrm>
        </p:spPr>
        <p:txBody>
          <a:bodyPr>
            <a:normAutofit/>
          </a:bodyPr>
          <a:lstStyle>
            <a:lvl1pPr marL="0" indent="0" algn="l">
              <a:buNone/>
              <a:defRPr sz="5000">
                <a:solidFill>
                  <a:srgbClr val="E2001A"/>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11" name="Espace réservé du texte 20"/>
          <p:cNvSpPr>
            <a:spLocks noGrp="1"/>
          </p:cNvSpPr>
          <p:nvPr>
            <p:ph type="body" sz="quarter" idx="17"/>
          </p:nvPr>
        </p:nvSpPr>
        <p:spPr>
          <a:xfrm>
            <a:off x="1530276" y="2556495"/>
            <a:ext cx="7489825" cy="4176464"/>
          </a:xfrm>
        </p:spPr>
        <p:txBody>
          <a:bodyPr>
            <a:normAutofit/>
          </a:bodyPr>
          <a:lstStyle>
            <a:lvl1pPr marL="0" indent="0" algn="just">
              <a:spcBef>
                <a:spcPts val="0"/>
              </a:spcBef>
              <a:buNone/>
              <a:defRPr sz="2000">
                <a:solidFill>
                  <a:srgbClr val="1A171B"/>
                </a:solidFill>
                <a:latin typeface="Arial" pitchFamily="34" charset="0"/>
                <a:cs typeface="Arial" pitchFamily="34" charset="0"/>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9" name="Espace réservé du pied de page 5"/>
          <p:cNvSpPr>
            <a:spLocks noGrp="1"/>
          </p:cNvSpPr>
          <p:nvPr>
            <p:ph type="ftr" sz="quarter" idx="18"/>
          </p:nvPr>
        </p:nvSpPr>
        <p:spPr>
          <a:xfrm>
            <a:off x="1133475" y="7278688"/>
            <a:ext cx="5508625" cy="144462"/>
          </a:xfrm>
        </p:spPr>
        <p:txBody>
          <a:bodyPr/>
          <a:lstStyle>
            <a:lvl1pPr>
              <a:defRPr/>
            </a:lvl1pPr>
          </a:lstStyle>
          <a:p>
            <a:pPr>
              <a:defRPr/>
            </a:pPr>
            <a:r>
              <a:rPr lang="fr-FR"/>
              <a:t>TITLE</a:t>
            </a:r>
          </a:p>
        </p:txBody>
      </p:sp>
      <p:sp>
        <p:nvSpPr>
          <p:cNvPr id="12" name="Espace réservé du numéro de diapositive 6"/>
          <p:cNvSpPr>
            <a:spLocks noGrp="1"/>
          </p:cNvSpPr>
          <p:nvPr>
            <p:ph type="sldNum" sz="quarter" idx="19"/>
          </p:nvPr>
        </p:nvSpPr>
        <p:spPr>
          <a:xfrm>
            <a:off x="7891463" y="7278688"/>
            <a:ext cx="2495550" cy="174625"/>
          </a:xfrm>
        </p:spPr>
        <p:txBody>
          <a:bodyPr/>
          <a:lstStyle>
            <a:lvl1pPr>
              <a:defRPr>
                <a:solidFill>
                  <a:srgbClr val="1A171B"/>
                </a:solidFill>
              </a:defRPr>
            </a:lvl1pPr>
          </a:lstStyle>
          <a:p>
            <a:fld id="{24C9D04F-6F56-4E32-8FCE-55723F870025}"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 blanc _ sans puce">
    <p:bg>
      <p:bgPr>
        <a:solidFill>
          <a:srgbClr val="E2001A">
            <a:alpha val="0"/>
          </a:srgbClr>
        </a:solidFill>
        <a:effectLst/>
      </p:bgPr>
    </p:bg>
    <p:spTree>
      <p:nvGrpSpPr>
        <p:cNvPr id="1" name=""/>
        <p:cNvGrpSpPr/>
        <p:nvPr/>
      </p:nvGrpSpPr>
      <p:grpSpPr>
        <a:xfrm>
          <a:off x="0" y="0"/>
          <a:ext cx="0" cy="0"/>
          <a:chOff x="0" y="0"/>
          <a:chExt cx="0" cy="0"/>
        </a:xfrm>
      </p:grpSpPr>
      <p:pic>
        <p:nvPicPr>
          <p:cNvPr id="5" name="Image 7" descr="logo_fdblanc.jpg"/>
          <p:cNvPicPr>
            <a:picLocks noChangeAspect="1"/>
          </p:cNvPicPr>
          <p:nvPr/>
        </p:nvPicPr>
        <p:blipFill>
          <a:blip r:embed="rId2" cstate="print"/>
          <a:srcRect/>
          <a:stretch>
            <a:fillRect/>
          </a:stretch>
        </p:blipFill>
        <p:spPr bwMode="auto">
          <a:xfrm>
            <a:off x="9117013" y="6026150"/>
            <a:ext cx="1270000" cy="1066800"/>
          </a:xfrm>
          <a:prstGeom prst="rect">
            <a:avLst/>
          </a:prstGeom>
          <a:noFill/>
          <a:ln w="9525">
            <a:noFill/>
            <a:miter lim="800000"/>
            <a:headEnd/>
            <a:tailEnd/>
          </a:ln>
        </p:spPr>
      </p:pic>
      <p:cxnSp>
        <p:nvCxnSpPr>
          <p:cNvPr id="6" name="Connecteur droit 7"/>
          <p:cNvCxnSpPr/>
          <p:nvPr/>
        </p:nvCxnSpPr>
        <p:spPr>
          <a:xfrm>
            <a:off x="377825" y="7207250"/>
            <a:ext cx="993775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tx1"/>
                </a:solidFill>
                <a:cs typeface="+mn-cs"/>
              </a:rPr>
              <a:t>Industri</a:t>
            </a:r>
            <a:r>
              <a:rPr b="0" dirty="0">
                <a:solidFill>
                  <a:schemeClr val="tx1"/>
                </a:solidFill>
                <a:cs typeface="+mn-cs"/>
              </a:rPr>
              <a:t> ALL</a:t>
            </a:r>
          </a:p>
        </p:txBody>
      </p:sp>
      <p:sp>
        <p:nvSpPr>
          <p:cNvPr id="2" name="Titre 1"/>
          <p:cNvSpPr>
            <a:spLocks noGrp="1"/>
          </p:cNvSpPr>
          <p:nvPr>
            <p:ph type="title"/>
          </p:nvPr>
        </p:nvSpPr>
        <p:spPr>
          <a:xfrm>
            <a:off x="2682404" y="1317730"/>
            <a:ext cx="6336704" cy="734709"/>
          </a:xfrm>
        </p:spPr>
        <p:txBody>
          <a:bodyPr/>
          <a:lstStyle>
            <a:lvl1pPr algn="l">
              <a:defRPr sz="6000" b="1">
                <a:solidFill>
                  <a:srgbClr val="1A171B"/>
                </a:solidFill>
              </a:defRPr>
            </a:lvl1pPr>
          </a:lstStyle>
          <a:p>
            <a:pPr lvl="0"/>
            <a:r>
              <a:rPr lang="en-US" smtClean="0"/>
              <a:t>Click to edit Master title style</a:t>
            </a:r>
            <a:endParaRPr lang="fr-FR" dirty="0"/>
          </a:p>
        </p:txBody>
      </p:sp>
      <p:sp>
        <p:nvSpPr>
          <p:cNvPr id="10" name="Sous-titre 2"/>
          <p:cNvSpPr>
            <a:spLocks noGrp="1"/>
          </p:cNvSpPr>
          <p:nvPr>
            <p:ph type="subTitle" idx="13"/>
          </p:nvPr>
        </p:nvSpPr>
        <p:spPr>
          <a:xfrm>
            <a:off x="2682404" y="1920316"/>
            <a:ext cx="6336704" cy="996219"/>
          </a:xfrm>
        </p:spPr>
        <p:txBody>
          <a:bodyPr>
            <a:normAutofit/>
          </a:bodyPr>
          <a:lstStyle>
            <a:lvl1pPr marL="0" indent="0" algn="l">
              <a:buNone/>
              <a:defRPr sz="5000">
                <a:solidFill>
                  <a:srgbClr val="E2001A"/>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11" name="Espace réservé du texte 20"/>
          <p:cNvSpPr>
            <a:spLocks noGrp="1"/>
          </p:cNvSpPr>
          <p:nvPr>
            <p:ph type="body" sz="quarter" idx="17"/>
          </p:nvPr>
        </p:nvSpPr>
        <p:spPr>
          <a:xfrm>
            <a:off x="1530276" y="3276575"/>
            <a:ext cx="7489825" cy="3528392"/>
          </a:xfrm>
        </p:spPr>
        <p:txBody>
          <a:bodyPr>
            <a:normAutofit/>
          </a:bodyPr>
          <a:lstStyle>
            <a:lvl1pPr marL="0" indent="0" algn="just">
              <a:spcBef>
                <a:spcPts val="0"/>
              </a:spcBef>
              <a:buNone/>
              <a:defRPr sz="2000">
                <a:solidFill>
                  <a:srgbClr val="1A171B"/>
                </a:solidFill>
                <a:latin typeface="Arial" pitchFamily="34" charset="0"/>
                <a:cs typeface="Arial" pitchFamily="34" charset="0"/>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8" name="Espace réservé du pied de page 5"/>
          <p:cNvSpPr>
            <a:spLocks noGrp="1"/>
          </p:cNvSpPr>
          <p:nvPr>
            <p:ph type="ftr" sz="quarter" idx="18"/>
          </p:nvPr>
        </p:nvSpPr>
        <p:spPr>
          <a:xfrm>
            <a:off x="1133475" y="7278688"/>
            <a:ext cx="5508625" cy="144462"/>
          </a:xfrm>
        </p:spPr>
        <p:txBody>
          <a:bodyPr/>
          <a:lstStyle>
            <a:lvl1pPr>
              <a:defRPr/>
            </a:lvl1pPr>
          </a:lstStyle>
          <a:p>
            <a:pPr>
              <a:defRPr/>
            </a:pPr>
            <a:r>
              <a:rPr lang="fr-FR"/>
              <a:t>TITLE</a:t>
            </a:r>
          </a:p>
        </p:txBody>
      </p:sp>
      <p:sp>
        <p:nvSpPr>
          <p:cNvPr id="9" name="Espace réservé du numéro de diapositive 6"/>
          <p:cNvSpPr>
            <a:spLocks noGrp="1"/>
          </p:cNvSpPr>
          <p:nvPr>
            <p:ph type="sldNum" sz="quarter" idx="19"/>
          </p:nvPr>
        </p:nvSpPr>
        <p:spPr>
          <a:xfrm>
            <a:off x="7891463" y="7278688"/>
            <a:ext cx="2495550" cy="174625"/>
          </a:xfrm>
        </p:spPr>
        <p:txBody>
          <a:bodyPr/>
          <a:lstStyle>
            <a:lvl1pPr>
              <a:defRPr>
                <a:solidFill>
                  <a:srgbClr val="1A171B"/>
                </a:solidFill>
              </a:defRPr>
            </a:lvl1pPr>
          </a:lstStyle>
          <a:p>
            <a:fld id="{8CB74548-49F1-4565-ADE8-A59DFC0A70F2}"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ces">
    <p:bg>
      <p:bgPr>
        <a:solidFill>
          <a:srgbClr val="E2001A">
            <a:alpha val="0"/>
          </a:srgbClr>
        </a:solidFill>
        <a:effectLst/>
      </p:bgPr>
    </p:bg>
    <p:spTree>
      <p:nvGrpSpPr>
        <p:cNvPr id="1" name=""/>
        <p:cNvGrpSpPr/>
        <p:nvPr/>
      </p:nvGrpSpPr>
      <p:grpSpPr>
        <a:xfrm>
          <a:off x="0" y="0"/>
          <a:ext cx="0" cy="0"/>
          <a:chOff x="0" y="0"/>
          <a:chExt cx="0" cy="0"/>
        </a:xfrm>
      </p:grpSpPr>
      <p:pic>
        <p:nvPicPr>
          <p:cNvPr id="5" name="Image 6" descr="IMF-1.jpg"/>
          <p:cNvPicPr>
            <a:picLocks noChangeAspect="1"/>
          </p:cNvPicPr>
          <p:nvPr/>
        </p:nvPicPr>
        <p:blipFill>
          <a:blip r:embed="rId2" cstate="print"/>
          <a:srcRect/>
          <a:stretch>
            <a:fillRect/>
          </a:stretch>
        </p:blipFill>
        <p:spPr bwMode="auto">
          <a:xfrm>
            <a:off x="0" y="0"/>
            <a:ext cx="10693400" cy="7556500"/>
          </a:xfrm>
          <a:prstGeom prst="rect">
            <a:avLst/>
          </a:prstGeom>
          <a:noFill/>
          <a:ln w="9525">
            <a:noFill/>
            <a:miter lim="800000"/>
            <a:headEnd/>
            <a:tailEnd/>
          </a:ln>
        </p:spPr>
      </p:pic>
      <p:pic>
        <p:nvPicPr>
          <p:cNvPr id="6" name="Image 7" descr="IMF-6.jpg"/>
          <p:cNvPicPr>
            <a:picLocks noChangeAspect="1"/>
          </p:cNvPicPr>
          <p:nvPr/>
        </p:nvPicPr>
        <p:blipFill>
          <a:blip r:embed="rId3" cstate="print">
            <a:clrChange>
              <a:clrFrom>
                <a:srgbClr val="17151A"/>
              </a:clrFrom>
              <a:clrTo>
                <a:srgbClr val="17151A">
                  <a:alpha val="0"/>
                </a:srgbClr>
              </a:clrTo>
            </a:clrChange>
          </a:blip>
          <a:srcRect/>
          <a:stretch>
            <a:fillRect/>
          </a:stretch>
        </p:blipFill>
        <p:spPr bwMode="auto">
          <a:xfrm>
            <a:off x="0" y="1588"/>
            <a:ext cx="10693400" cy="7559675"/>
          </a:xfrm>
          <a:prstGeom prst="rect">
            <a:avLst/>
          </a:prstGeom>
          <a:noFill/>
          <a:ln w="9525">
            <a:noFill/>
            <a:miter lim="800000"/>
            <a:headEnd/>
            <a:tailEnd/>
          </a:ln>
        </p:spPr>
      </p:pic>
      <p:pic>
        <p:nvPicPr>
          <p:cNvPr id="7" name="Image 8" descr="puce3.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50850" y="787400"/>
            <a:ext cx="1295400" cy="1193800"/>
          </a:xfrm>
          <a:prstGeom prst="rect">
            <a:avLst/>
          </a:prstGeom>
          <a:noFill/>
          <a:ln w="9525">
            <a:noFill/>
            <a:miter lim="800000"/>
            <a:headEnd/>
            <a:tailEnd/>
          </a:ln>
        </p:spPr>
      </p:pic>
      <p:sp>
        <p:nvSpPr>
          <p:cNvPr id="8" name="Titre 1"/>
          <p:cNvSpPr txBox="1">
            <a:spLocks/>
          </p:cNvSpPr>
          <p:nvPr/>
        </p:nvSpPr>
        <p:spPr>
          <a:xfrm>
            <a:off x="522288" y="900113"/>
            <a:ext cx="6624637" cy="1152525"/>
          </a:xfrm>
          <a:prstGeom prst="rect">
            <a:avLst/>
          </a:prstGeom>
        </p:spPr>
        <p:txBody>
          <a:bodyPr lIns="104306" tIns="52153" rIns="104306" bIns="52153" anchor="ctr"/>
          <a:lstStyle/>
          <a:p>
            <a:endParaRPr lang="en-US" sz="6000" b="1">
              <a:solidFill>
                <a:srgbClr val="1A171B"/>
              </a:solidFill>
            </a:endParaRPr>
          </a:p>
        </p:txBody>
      </p:sp>
      <p:cxnSp>
        <p:nvCxnSpPr>
          <p:cNvPr id="9" name="Connecteur droit 10"/>
          <p:cNvCxnSpPr/>
          <p:nvPr/>
        </p:nvCxnSpPr>
        <p:spPr>
          <a:xfrm>
            <a:off x="377825" y="7207250"/>
            <a:ext cx="9937750"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bg1"/>
                </a:solidFill>
                <a:cs typeface="+mn-cs"/>
              </a:rPr>
              <a:t>Industri</a:t>
            </a:r>
            <a:r>
              <a:rPr b="0" dirty="0">
                <a:solidFill>
                  <a:schemeClr val="bg1"/>
                </a:solidFill>
                <a:cs typeface="+mn-cs"/>
              </a:rPr>
              <a:t> ALL</a:t>
            </a:r>
          </a:p>
        </p:txBody>
      </p:sp>
      <p:sp>
        <p:nvSpPr>
          <p:cNvPr id="2" name="Titre 1"/>
          <p:cNvSpPr>
            <a:spLocks noGrp="1"/>
          </p:cNvSpPr>
          <p:nvPr>
            <p:ph type="title"/>
          </p:nvPr>
        </p:nvSpPr>
        <p:spPr>
          <a:xfrm>
            <a:off x="1746300" y="1116335"/>
            <a:ext cx="6984776" cy="734709"/>
          </a:xfrm>
        </p:spPr>
        <p:txBody>
          <a:bodyPr/>
          <a:lstStyle>
            <a:lvl1pPr algn="l">
              <a:defRPr sz="6000" b="1">
                <a:solidFill>
                  <a:srgbClr val="1A171B"/>
                </a:solidFill>
              </a:defRPr>
            </a:lvl1pPr>
          </a:lstStyle>
          <a:p>
            <a:pPr lvl="0"/>
            <a:r>
              <a:rPr lang="en-US" smtClean="0"/>
              <a:t>Click to edit Master title style</a:t>
            </a:r>
            <a:endParaRPr lang="fr-FR" dirty="0"/>
          </a:p>
        </p:txBody>
      </p:sp>
      <p:sp>
        <p:nvSpPr>
          <p:cNvPr id="10" name="Sous-titre 2"/>
          <p:cNvSpPr>
            <a:spLocks noGrp="1"/>
          </p:cNvSpPr>
          <p:nvPr>
            <p:ph type="subTitle" idx="13"/>
          </p:nvPr>
        </p:nvSpPr>
        <p:spPr>
          <a:xfrm>
            <a:off x="1746300" y="1692399"/>
            <a:ext cx="6984776" cy="996219"/>
          </a:xfrm>
        </p:spPr>
        <p:txBody>
          <a:bodyPr>
            <a:normAutofit/>
          </a:bodyPr>
          <a:lstStyle>
            <a:lvl1pPr marL="0" indent="0" algn="l">
              <a:buNone/>
              <a:defRPr sz="5000">
                <a:solidFill>
                  <a:srgbClr val="E2001A"/>
                </a:solidFill>
                <a:latin typeface="Arial" pitchFamily="34" charset="0"/>
                <a:cs typeface="Arial" pitchFamily="34" charset="0"/>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fr-FR" dirty="0"/>
          </a:p>
        </p:txBody>
      </p:sp>
      <p:sp>
        <p:nvSpPr>
          <p:cNvPr id="11" name="Espace réservé du texte 20"/>
          <p:cNvSpPr>
            <a:spLocks noGrp="1"/>
          </p:cNvSpPr>
          <p:nvPr>
            <p:ph type="body" sz="quarter" idx="17"/>
          </p:nvPr>
        </p:nvSpPr>
        <p:spPr>
          <a:xfrm>
            <a:off x="1097235" y="2772519"/>
            <a:ext cx="6985769" cy="3023766"/>
          </a:xfrm>
        </p:spPr>
        <p:txBody>
          <a:bodyPr>
            <a:noAutofit/>
          </a:bodyPr>
          <a:lstStyle>
            <a:lvl1pPr marL="648000" indent="-648000" algn="l">
              <a:spcBef>
                <a:spcPts val="0"/>
              </a:spcBef>
              <a:buSzPct val="180000"/>
              <a:buFontTx/>
              <a:buBlip>
                <a:blip r:embed="rId5"/>
              </a:buBlip>
              <a:defRPr lang="fr-FR" sz="2400" b="0" smtClean="0">
                <a:solidFill>
                  <a:srgbClr val="221E1F"/>
                </a:solidFill>
                <a:ea typeface="Calibri"/>
              </a:defRPr>
            </a:lvl1pPr>
            <a:lvl2pPr>
              <a:buNone/>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smtClean="0"/>
              <a:t>Click to edit Master text styles</a:t>
            </a:r>
          </a:p>
        </p:txBody>
      </p:sp>
      <p:sp>
        <p:nvSpPr>
          <p:cNvPr id="13" name="Espace réservé du pied de page 5"/>
          <p:cNvSpPr>
            <a:spLocks noGrp="1"/>
          </p:cNvSpPr>
          <p:nvPr>
            <p:ph type="ftr" sz="quarter" idx="18"/>
          </p:nvPr>
        </p:nvSpPr>
        <p:spPr>
          <a:xfrm>
            <a:off x="1133475" y="7278688"/>
            <a:ext cx="5508625" cy="144462"/>
          </a:xfrm>
        </p:spPr>
        <p:txBody>
          <a:bodyPr/>
          <a:lstStyle>
            <a:lvl1pPr>
              <a:defRPr/>
            </a:lvl1pPr>
          </a:lstStyle>
          <a:p>
            <a:pPr>
              <a:defRPr/>
            </a:pPr>
            <a:r>
              <a:rPr lang="fr-FR"/>
              <a:t>TITLE</a:t>
            </a:r>
          </a:p>
        </p:txBody>
      </p:sp>
      <p:sp>
        <p:nvSpPr>
          <p:cNvPr id="14" name="Espace réservé du numéro de diapositive 6"/>
          <p:cNvSpPr>
            <a:spLocks noGrp="1"/>
          </p:cNvSpPr>
          <p:nvPr>
            <p:ph type="sldNum" sz="quarter" idx="19"/>
          </p:nvPr>
        </p:nvSpPr>
        <p:spPr>
          <a:xfrm>
            <a:off x="7891463" y="7278688"/>
            <a:ext cx="2495550" cy="174625"/>
          </a:xfrm>
        </p:spPr>
        <p:txBody>
          <a:bodyPr/>
          <a:lstStyle>
            <a:lvl1pPr>
              <a:defRPr/>
            </a:lvl1pPr>
          </a:lstStyle>
          <a:p>
            <a:fld id="{AD85E4F0-55FD-4D74-8C8B-70F4D3B6E8EC}"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171B">
            <a:alpha val="0"/>
          </a:srgbClr>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534988" y="303213"/>
            <a:ext cx="9623425" cy="1260475"/>
          </a:xfrm>
          <a:prstGeom prst="rect">
            <a:avLst/>
          </a:prstGeom>
          <a:noFill/>
          <a:ln w="9525">
            <a:noFill/>
            <a:miter lim="800000"/>
            <a:headEnd/>
            <a:tailEnd/>
          </a:ln>
        </p:spPr>
        <p:txBody>
          <a:bodyPr vert="horz" wrap="square" lIns="104306" tIns="52153" rIns="104306" bIns="52153" numCol="1" anchor="ctr" anchorCtr="0" compatLnSpc="1">
            <a:prstTxWarp prst="textNoShape">
              <a:avLst/>
            </a:prstTxWarp>
          </a:bodyPr>
          <a:lstStyle/>
          <a:p>
            <a:pPr lvl="0"/>
            <a:r>
              <a:rPr lang="fr-FR" smtClean="0"/>
              <a:t>title</a:t>
            </a:r>
          </a:p>
        </p:txBody>
      </p:sp>
      <p:sp>
        <p:nvSpPr>
          <p:cNvPr id="2051" name="Espace réservé du texte 2"/>
          <p:cNvSpPr>
            <a:spLocks noGrp="1"/>
          </p:cNvSpPr>
          <p:nvPr>
            <p:ph type="body" idx="1"/>
          </p:nvPr>
        </p:nvSpPr>
        <p:spPr bwMode="auto">
          <a:xfrm>
            <a:off x="534988" y="1763713"/>
            <a:ext cx="9623425" cy="4991100"/>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 name="Espace réservé du pied de page 4"/>
          <p:cNvSpPr>
            <a:spLocks noGrp="1"/>
          </p:cNvSpPr>
          <p:nvPr>
            <p:ph type="ftr" sz="quarter" idx="3"/>
          </p:nvPr>
        </p:nvSpPr>
        <p:spPr>
          <a:xfrm>
            <a:off x="1133475" y="7237413"/>
            <a:ext cx="5508625" cy="142875"/>
          </a:xfrm>
          <a:prstGeom prst="rect">
            <a:avLst/>
          </a:prstGeom>
        </p:spPr>
        <p:txBody>
          <a:bodyPr vert="horz" lIns="104306" tIns="52153" rIns="104306" bIns="52153" rtlCol="0" anchor="ctr"/>
          <a:lstStyle>
            <a:lvl1pPr algn="l" defTabSz="1043056" fontAlgn="auto">
              <a:spcBef>
                <a:spcPts val="0"/>
              </a:spcBef>
              <a:spcAft>
                <a:spcPts val="0"/>
              </a:spcAft>
              <a:defRPr sz="800" cap="all" baseline="0">
                <a:solidFill>
                  <a:srgbClr val="E2001A"/>
                </a:solidFill>
                <a:latin typeface="Arial Black" pitchFamily="34" charset="0"/>
                <a:cs typeface="+mn-cs"/>
              </a:defRPr>
            </a:lvl1pPr>
          </a:lstStyle>
          <a:p>
            <a:pPr>
              <a:defRPr/>
            </a:pPr>
            <a:r>
              <a:rPr lang="fr-FR"/>
              <a:t>TITLE</a:t>
            </a:r>
          </a:p>
        </p:txBody>
      </p:sp>
      <p:sp>
        <p:nvSpPr>
          <p:cNvPr id="6" name="Espace réservé du numéro de diapositive 5"/>
          <p:cNvSpPr>
            <a:spLocks noGrp="1"/>
          </p:cNvSpPr>
          <p:nvPr>
            <p:ph type="sldNum" sz="quarter" idx="4"/>
          </p:nvPr>
        </p:nvSpPr>
        <p:spPr>
          <a:xfrm>
            <a:off x="7891463" y="7237413"/>
            <a:ext cx="2495550" cy="173037"/>
          </a:xfrm>
          <a:prstGeom prst="rect">
            <a:avLst/>
          </a:prstGeom>
        </p:spPr>
        <p:txBody>
          <a:bodyPr vert="horz" wrap="square" lIns="104306" tIns="52153" rIns="104306" bIns="52153" numCol="1" anchor="ctr" anchorCtr="0" compatLnSpc="1">
            <a:prstTxWarp prst="textNoShape">
              <a:avLst/>
            </a:prstTxWarp>
          </a:bodyPr>
          <a:lstStyle>
            <a:lvl1pPr algn="r">
              <a:defRPr sz="800">
                <a:solidFill>
                  <a:schemeClr val="bg1"/>
                </a:solidFill>
                <a:latin typeface="Arial Black" pitchFamily="34" charset="0"/>
              </a:defRPr>
            </a:lvl1pPr>
          </a:lstStyle>
          <a:p>
            <a:fld id="{FFECEF43-9FDB-42BB-AA83-F207000CD9CB}"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hf hdr="0" dt="0"/>
  <p:txStyles>
    <p:titleStyle>
      <a:lvl1pPr algn="ctr" defTabSz="1042988" rtl="0" eaLnBrk="1" fontAlgn="base" hangingPunct="1">
        <a:spcBef>
          <a:spcPct val="0"/>
        </a:spcBef>
        <a:spcAft>
          <a:spcPct val="0"/>
        </a:spcAft>
        <a:defRPr sz="9100" kern="1200">
          <a:solidFill>
            <a:srgbClr val="E2001A"/>
          </a:solidFill>
          <a:latin typeface="Arial" pitchFamily="34" charset="0"/>
          <a:ea typeface="+mj-ea"/>
          <a:cs typeface="Arial" pitchFamily="34" charset="0"/>
        </a:defRPr>
      </a:lvl1pPr>
      <a:lvl2pPr algn="ctr" defTabSz="1042988" rtl="0" eaLnBrk="1" fontAlgn="base" hangingPunct="1">
        <a:spcBef>
          <a:spcPct val="0"/>
        </a:spcBef>
        <a:spcAft>
          <a:spcPct val="0"/>
        </a:spcAft>
        <a:defRPr sz="9100">
          <a:solidFill>
            <a:srgbClr val="E2001A"/>
          </a:solidFill>
          <a:latin typeface="Arial" pitchFamily="34" charset="0"/>
          <a:cs typeface="Arial" pitchFamily="34" charset="0"/>
        </a:defRPr>
      </a:lvl2pPr>
      <a:lvl3pPr algn="ctr" defTabSz="1042988" rtl="0" eaLnBrk="1" fontAlgn="base" hangingPunct="1">
        <a:spcBef>
          <a:spcPct val="0"/>
        </a:spcBef>
        <a:spcAft>
          <a:spcPct val="0"/>
        </a:spcAft>
        <a:defRPr sz="9100">
          <a:solidFill>
            <a:srgbClr val="E2001A"/>
          </a:solidFill>
          <a:latin typeface="Arial" pitchFamily="34" charset="0"/>
          <a:cs typeface="Arial" pitchFamily="34" charset="0"/>
        </a:defRPr>
      </a:lvl3pPr>
      <a:lvl4pPr algn="ctr" defTabSz="1042988" rtl="0" eaLnBrk="1" fontAlgn="base" hangingPunct="1">
        <a:spcBef>
          <a:spcPct val="0"/>
        </a:spcBef>
        <a:spcAft>
          <a:spcPct val="0"/>
        </a:spcAft>
        <a:defRPr sz="9100">
          <a:solidFill>
            <a:srgbClr val="E2001A"/>
          </a:solidFill>
          <a:latin typeface="Arial" pitchFamily="34" charset="0"/>
          <a:cs typeface="Arial" pitchFamily="34" charset="0"/>
        </a:defRPr>
      </a:lvl4pPr>
      <a:lvl5pPr algn="ctr" defTabSz="1042988" rtl="0" eaLnBrk="1" fontAlgn="base" hangingPunct="1">
        <a:spcBef>
          <a:spcPct val="0"/>
        </a:spcBef>
        <a:spcAft>
          <a:spcPct val="0"/>
        </a:spcAft>
        <a:defRPr sz="9100">
          <a:solidFill>
            <a:srgbClr val="E2001A"/>
          </a:solidFill>
          <a:latin typeface="Arial" pitchFamily="34" charset="0"/>
          <a:cs typeface="Arial" pitchFamily="34" charset="0"/>
        </a:defRPr>
      </a:lvl5pPr>
      <a:lvl6pPr marL="457200" algn="ctr" defTabSz="1042988" rtl="0" eaLnBrk="1" fontAlgn="base" hangingPunct="1">
        <a:spcBef>
          <a:spcPct val="0"/>
        </a:spcBef>
        <a:spcAft>
          <a:spcPct val="0"/>
        </a:spcAft>
        <a:defRPr sz="9100">
          <a:solidFill>
            <a:srgbClr val="E2001A"/>
          </a:solidFill>
          <a:latin typeface="Arial" pitchFamily="34" charset="0"/>
          <a:cs typeface="Arial" pitchFamily="34" charset="0"/>
        </a:defRPr>
      </a:lvl6pPr>
      <a:lvl7pPr marL="914400" algn="ctr" defTabSz="1042988" rtl="0" eaLnBrk="1" fontAlgn="base" hangingPunct="1">
        <a:spcBef>
          <a:spcPct val="0"/>
        </a:spcBef>
        <a:spcAft>
          <a:spcPct val="0"/>
        </a:spcAft>
        <a:defRPr sz="9100">
          <a:solidFill>
            <a:srgbClr val="E2001A"/>
          </a:solidFill>
          <a:latin typeface="Arial" pitchFamily="34" charset="0"/>
          <a:cs typeface="Arial" pitchFamily="34" charset="0"/>
        </a:defRPr>
      </a:lvl7pPr>
      <a:lvl8pPr marL="1371600" algn="ctr" defTabSz="1042988" rtl="0" eaLnBrk="1" fontAlgn="base" hangingPunct="1">
        <a:spcBef>
          <a:spcPct val="0"/>
        </a:spcBef>
        <a:spcAft>
          <a:spcPct val="0"/>
        </a:spcAft>
        <a:defRPr sz="9100">
          <a:solidFill>
            <a:srgbClr val="E2001A"/>
          </a:solidFill>
          <a:latin typeface="Arial" pitchFamily="34" charset="0"/>
          <a:cs typeface="Arial" pitchFamily="34" charset="0"/>
        </a:defRPr>
      </a:lvl8pPr>
      <a:lvl9pPr marL="1828800" algn="ctr" defTabSz="1042988" rtl="0" eaLnBrk="1" fontAlgn="base" hangingPunct="1">
        <a:spcBef>
          <a:spcPct val="0"/>
        </a:spcBef>
        <a:spcAft>
          <a:spcPct val="0"/>
        </a:spcAft>
        <a:defRPr sz="9100">
          <a:solidFill>
            <a:srgbClr val="E2001A"/>
          </a:solidFill>
          <a:latin typeface="Arial" pitchFamily="34" charset="0"/>
          <a:cs typeface="Arial" pitchFamily="34" charset="0"/>
        </a:defRPr>
      </a:lvl9pPr>
    </p:titleStyle>
    <p:bodyStyle>
      <a:lvl1pPr marL="390525" indent="-390525" algn="l" defTabSz="1042988" rtl="0" eaLnBrk="1" fontAlgn="base" hangingPunct="1">
        <a:spcBef>
          <a:spcPct val="20000"/>
        </a:spcBef>
        <a:spcAft>
          <a:spcPct val="0"/>
        </a:spcAft>
        <a:buFont typeface="Arial" charset="0"/>
        <a:buChar char="•"/>
        <a:defRPr sz="3700" kern="1200">
          <a:solidFill>
            <a:schemeClr val="tx1"/>
          </a:solidFill>
          <a:latin typeface="+mn-lt"/>
          <a:ea typeface="+mn-ea"/>
          <a:cs typeface="+mn-cs"/>
        </a:defRPr>
      </a:lvl1pPr>
      <a:lvl2pPr marL="846138" indent="-325438" algn="l" defTabSz="1042988" rtl="0" eaLnBrk="1" fontAlgn="base" hangingPunct="1">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10429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1" fontAlgn="base" hangingPunct="1">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1" fontAlgn="base" hangingPunct="1">
        <a:spcBef>
          <a:spcPct val="20000"/>
        </a:spcBef>
        <a:spcAft>
          <a:spcPct val="0"/>
        </a:spcAft>
        <a:buFont typeface="Arial"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industriall-union.org/press/sign-up-and-take-actio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7"/>
          <p:cNvSpPr>
            <a:spLocks noGrp="1"/>
          </p:cNvSpPr>
          <p:nvPr>
            <p:ph type="ctrTitle"/>
          </p:nvPr>
        </p:nvSpPr>
        <p:spPr>
          <a:xfrm>
            <a:off x="4770636" y="3132559"/>
            <a:ext cx="5922764" cy="1296144"/>
          </a:xfrm>
        </p:spPr>
        <p:txBody>
          <a:bodyPr/>
          <a:lstStyle/>
          <a:p>
            <a:r>
              <a:rPr lang="en-US" sz="2800" dirty="0" err="1" smtClean="0"/>
              <a:t>IndustriALL</a:t>
            </a:r>
            <a:r>
              <a:rPr lang="en-US" sz="2800" dirty="0" smtClean="0"/>
              <a:t> Global Union</a:t>
            </a:r>
            <a:endParaRPr lang="fr-FR" sz="2800" dirty="0" smtClean="0">
              <a:latin typeface="Arial" charset="0"/>
              <a:cs typeface="Arial" charset="0"/>
            </a:endParaRPr>
          </a:p>
        </p:txBody>
      </p:sp>
      <p:sp>
        <p:nvSpPr>
          <p:cNvPr id="13315" name="Sous-titre 8"/>
          <p:cNvSpPr>
            <a:spLocks noGrp="1"/>
          </p:cNvSpPr>
          <p:nvPr>
            <p:ph type="subTitle" idx="1"/>
          </p:nvPr>
        </p:nvSpPr>
        <p:spPr>
          <a:xfrm>
            <a:off x="4770636" y="3636615"/>
            <a:ext cx="5922764" cy="1931987"/>
          </a:xfrm>
        </p:spPr>
        <p:txBody>
          <a:bodyPr>
            <a:normAutofit/>
          </a:bodyPr>
          <a:lstStyle/>
          <a:p>
            <a:r>
              <a:rPr lang="en-US" sz="2000" dirty="0"/>
              <a:t>I</a:t>
            </a:r>
            <a:r>
              <a:rPr lang="en-US" sz="2000" dirty="0" smtClean="0"/>
              <a:t>ntroduction </a:t>
            </a:r>
            <a:r>
              <a:rPr lang="en-US" sz="2000" dirty="0" err="1" smtClean="0"/>
              <a:t>IndustriALL</a:t>
            </a:r>
            <a:r>
              <a:rPr lang="en-US" sz="2000" dirty="0" smtClean="0"/>
              <a:t> and activities on </a:t>
            </a:r>
          </a:p>
          <a:p>
            <a:r>
              <a:rPr lang="en-US" sz="2000" dirty="0" smtClean="0"/>
              <a:t>ICT, Electrical &amp; Electronics</a:t>
            </a:r>
          </a:p>
        </p:txBody>
      </p:sp>
      <p:sp>
        <p:nvSpPr>
          <p:cNvPr id="4" name="Sous-titre 8"/>
          <p:cNvSpPr txBox="1">
            <a:spLocks/>
          </p:cNvSpPr>
          <p:nvPr/>
        </p:nvSpPr>
        <p:spPr bwMode="auto">
          <a:xfrm>
            <a:off x="4482604" y="5436815"/>
            <a:ext cx="5329238" cy="792088"/>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normAutofit fontScale="85000" lnSpcReduction="20000"/>
          </a:bodyPr>
          <a:lstStyle/>
          <a:p>
            <a:pPr marL="0" marR="0" lvl="0" indent="0" algn="l" defTabSz="1042988" rtl="0" eaLnBrk="1" fontAlgn="base" latinLnBrk="0" hangingPunct="1">
              <a:lnSpc>
                <a:spcPct val="100000"/>
              </a:lnSpc>
              <a:spcBef>
                <a:spcPct val="20000"/>
              </a:spcBef>
              <a:spcAft>
                <a:spcPct val="0"/>
              </a:spcAft>
              <a:buClrTx/>
              <a:buSzTx/>
              <a:buFont typeface="Arial" charset="0"/>
              <a:buNone/>
              <a:tabLst/>
              <a:defRPr/>
            </a:pPr>
            <a:r>
              <a:rPr lang="en-US" sz="1800" dirty="0" smtClean="0">
                <a:solidFill>
                  <a:schemeClr val="bg1"/>
                </a:solidFill>
                <a:latin typeface="Arial" pitchFamily="34" charset="0"/>
                <a:cs typeface="Arial" pitchFamily="34" charset="0"/>
              </a:rPr>
              <a:t>Kan Matsuzaki</a:t>
            </a:r>
          </a:p>
          <a:p>
            <a:pPr marL="0" marR="0" lvl="0" indent="0" algn="l" defTabSz="1042988" rtl="0" eaLnBrk="1" fontAlgn="base" latinLnBrk="0" hangingPunct="1">
              <a:lnSpc>
                <a:spcPct val="100000"/>
              </a:lnSpc>
              <a:spcBef>
                <a:spcPct val="20000"/>
              </a:spcBef>
              <a:spcAft>
                <a:spcPct val="0"/>
              </a:spcAft>
              <a:buClrTx/>
              <a:buSzTx/>
              <a:buFont typeface="Arial" charset="0"/>
              <a:buNone/>
              <a:tabLst/>
              <a:defRPr/>
            </a:pPr>
            <a:r>
              <a:rPr lang="en-US" sz="1800" dirty="0" smtClean="0">
                <a:solidFill>
                  <a:schemeClr val="bg1"/>
                </a:solidFill>
                <a:latin typeface="Arial" pitchFamily="34" charset="0"/>
                <a:cs typeface="Arial" pitchFamily="34" charset="0"/>
              </a:rPr>
              <a:t>IndustriALL </a:t>
            </a:r>
            <a:r>
              <a:rPr lang="en-US" sz="1800" dirty="0" err="1" smtClean="0">
                <a:solidFill>
                  <a:schemeClr val="bg1"/>
                </a:solidFill>
                <a:latin typeface="Arial" pitchFamily="34" charset="0"/>
                <a:cs typeface="Arial" pitchFamily="34" charset="0"/>
              </a:rPr>
              <a:t>Globa</a:t>
            </a:r>
            <a:r>
              <a:rPr lang="en-US" sz="1800" dirty="0" smtClean="0">
                <a:solidFill>
                  <a:schemeClr val="bg1"/>
                </a:solidFill>
                <a:latin typeface="Arial" pitchFamily="34" charset="0"/>
                <a:cs typeface="Arial" pitchFamily="34" charset="0"/>
              </a:rPr>
              <a:t> Union</a:t>
            </a:r>
          </a:p>
          <a:p>
            <a:pPr marL="0" marR="0" lvl="0" indent="0" algn="l" defTabSz="1042988" rtl="0" eaLnBrk="1" fontAlgn="base" latinLnBrk="0" hangingPunct="1">
              <a:lnSpc>
                <a:spcPct val="100000"/>
              </a:lnSpc>
              <a:spcBef>
                <a:spcPct val="20000"/>
              </a:spcBef>
              <a:spcAft>
                <a:spcPct val="0"/>
              </a:spcAft>
              <a:buClrTx/>
              <a:buSzTx/>
              <a:buFont typeface="Arial" charset="0"/>
              <a:buNone/>
              <a:tabLst/>
              <a:defRPr/>
            </a:pPr>
            <a:r>
              <a:rPr lang="en-US" sz="1800" dirty="0" smtClean="0">
                <a:solidFill>
                  <a:schemeClr val="bg1"/>
                </a:solidFill>
                <a:latin typeface="Arial" pitchFamily="34" charset="0"/>
                <a:cs typeface="Arial" pitchFamily="34" charset="0"/>
              </a:rPr>
              <a:t>24 April 2013, Singapore  </a:t>
            </a:r>
          </a:p>
          <a:p>
            <a:pPr marL="0" marR="0" lvl="0" indent="0" algn="l" defTabSz="1042988" rtl="0" eaLnBrk="1" fontAlgn="base" latinLnBrk="0" hangingPunct="1">
              <a:lnSpc>
                <a:spcPct val="100000"/>
              </a:lnSpc>
              <a:spcBef>
                <a:spcPct val="20000"/>
              </a:spcBef>
              <a:spcAft>
                <a:spcPct val="0"/>
              </a:spcAft>
              <a:buClrTx/>
              <a:buSzTx/>
              <a:buFont typeface="Arial" charset="0"/>
              <a:buNone/>
              <a:tabLst/>
              <a:defRPr/>
            </a:pPr>
            <a:endParaRPr kumimoji="0" lang="fr-FR" sz="1800" b="0" i="0" u="none" strike="noStrike" kern="1200" cap="none" spc="0" normalizeH="0" baseline="0" noProof="0" dirty="0" smtClean="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1602284" y="1188343"/>
            <a:ext cx="6985769" cy="2592288"/>
          </a:xfrm>
        </p:spPr>
        <p:txBody>
          <a:bodyPr/>
          <a:lstStyle/>
          <a:p>
            <a:r>
              <a:rPr lang="en-US" sz="3600" b="1" dirty="0" smtClean="0"/>
              <a:t>Priority Issues in the sector</a:t>
            </a:r>
          </a:p>
        </p:txBody>
      </p:sp>
      <p:sp>
        <p:nvSpPr>
          <p:cNvPr id="5" name="Slide Number Placeholder 4"/>
          <p:cNvSpPr>
            <a:spLocks noGrp="1"/>
          </p:cNvSpPr>
          <p:nvPr>
            <p:ph type="sldNum" sz="quarter" idx="22"/>
          </p:nvPr>
        </p:nvSpPr>
        <p:spPr/>
        <p:txBody>
          <a:bodyPr/>
          <a:lstStyle/>
          <a:p>
            <a:fld id="{53DD9ED9-11DA-44CF-BB46-4BC4D764B6CF}" type="slidenum">
              <a:rPr lang="fr-FR" smtClean="0"/>
              <a:pPr/>
              <a:t>10</a:t>
            </a:fld>
            <a:endParaRPr lang="fr-FR"/>
          </a:p>
        </p:txBody>
      </p:sp>
      <p:sp>
        <p:nvSpPr>
          <p:cNvPr id="16385" name="Rectangle 1"/>
          <p:cNvSpPr>
            <a:spLocks noChangeArrowheads="1"/>
          </p:cNvSpPr>
          <p:nvPr/>
        </p:nvSpPr>
        <p:spPr bwMode="auto">
          <a:xfrm>
            <a:off x="234132" y="1908423"/>
            <a:ext cx="9937104"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Organizing and Fight against Precarious Work</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 </a:t>
            </a:r>
            <a:r>
              <a:rPr lang="en-US" sz="2400" dirty="0" smtClean="0">
                <a:latin typeface="Arial" pitchFamily="34" charset="0"/>
                <a:cs typeface="Arial" pitchFamily="34" charset="0"/>
              </a:rPr>
              <a:t>Trade union rights, precarious</a:t>
            </a:r>
            <a:r>
              <a:rPr lang="en-US" sz="2400" dirty="0">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cs typeface="Arial" pitchFamily="34" charset="0"/>
              </a:rPr>
              <a:t>workers and minimum wages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lang="en-US" sz="2400" dirty="0" smtClean="0">
                <a:latin typeface="Arial" pitchFamily="34" charset="0"/>
                <a:cs typeface="Arial" pitchFamily="34" charset="0"/>
              </a:rPr>
              <a:t>- Non-Manual workers, Women workers, Migrant workers etc.</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ndParaRPr>
          </a:p>
          <a:p>
            <a:pPr defTabSz="914400" eaLnBrk="0" hangingPunct="0">
              <a:tabLst>
                <a:tab pos="539750" algn="l"/>
              </a:tabLst>
            </a:pPr>
            <a:r>
              <a:rPr kumimoji="0" lang="en-US" sz="24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t>
            </a:r>
            <a:r>
              <a:rPr lang="en-US" sz="2400" dirty="0" smtClean="0">
                <a:latin typeface="Arial" pitchFamily="34" charset="0"/>
                <a:cs typeface="Arial" pitchFamily="34" charset="0"/>
              </a:rPr>
              <a:t>- </a:t>
            </a:r>
            <a:r>
              <a:rPr lang="en-US" sz="2400" dirty="0">
                <a:latin typeface="Arial" pitchFamily="34" charset="0"/>
                <a:cs typeface="Arial" pitchFamily="34" charset="0"/>
              </a:rPr>
              <a:t>Sharing good practices of union activities</a:t>
            </a: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lang="en-US" sz="2400" dirty="0" smtClean="0">
              <a:latin typeface="Arial" pitchFamily="34" charset="0"/>
              <a:ea typeface="MS Mincho" pitchFamily="49"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Promoting Sustainable Industry and Workplace</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 sustainable issues including environment, OHS, e-waste, etc.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 Seeking for synergies with other sectors such as electric 			</a:t>
            </a:r>
            <a:r>
              <a:rPr kumimoji="0" lang="en-US" sz="2400" b="0" i="0" u="none" strike="noStrike" cap="none" normalizeH="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cs typeface="Arial" pitchFamily="34" charset="0"/>
              </a:rPr>
              <a:t>power(</a:t>
            </a:r>
            <a:r>
              <a:rPr kumimoji="0" lang="en-US" sz="2400" b="0" i="0" u="none" strike="noStrike" cap="none" normalizeH="0" baseline="0" dirty="0" err="1" smtClean="0">
                <a:ln>
                  <a:noFill/>
                </a:ln>
                <a:solidFill>
                  <a:schemeClr val="tx1"/>
                </a:solidFill>
                <a:effectLst/>
                <a:latin typeface="Arial" pitchFamily="34" charset="0"/>
                <a:cs typeface="Arial" pitchFamily="34" charset="0"/>
              </a:rPr>
              <a:t>eg</a:t>
            </a:r>
            <a:r>
              <a:rPr kumimoji="0" lang="en-US" sz="2400" b="0" i="0" u="none" strike="noStrike" cap="none" normalizeH="0" baseline="0" dirty="0" smtClean="0">
                <a:ln>
                  <a:noFill/>
                </a:ln>
                <a:solidFill>
                  <a:schemeClr val="tx1"/>
                </a:solidFill>
                <a:effectLst/>
                <a:latin typeface="Arial" pitchFamily="34" charset="0"/>
                <a:cs typeface="Arial" pitchFamily="34" charset="0"/>
              </a:rPr>
              <a:t>. Smart grid)</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  Improving workers’ status and working conditions, </a:t>
            </a: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cs typeface="Arial" pitchFamily="34" charset="0"/>
              </a:rPr>
              <a:t>and securing employment</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		- Developing the trade union networks in MNCs and GFAs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n-US" sz="1100" b="0" i="1" u="none" strike="noStrike" cap="none" normalizeH="0" baseline="0" dirty="0" smtClean="0">
                <a:ln>
                  <a:noFill/>
                </a:ln>
                <a:solidFill>
                  <a:schemeClr val="tx1"/>
                </a:solidFill>
                <a:effectLst/>
                <a:latin typeface="Arial"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Espace réservé du texte 6"/>
          <p:cNvSpPr>
            <a:spLocks noGrp="1"/>
          </p:cNvSpPr>
          <p:nvPr>
            <p:ph type="body" sz="quarter" idx="17"/>
          </p:nvPr>
        </p:nvSpPr>
        <p:spPr/>
        <p:txBody>
          <a:bodyPr>
            <a:normAutofit/>
          </a:bodyPr>
          <a:lstStyle/>
          <a:p>
            <a:r>
              <a:rPr lang="en-US" dirty="0" smtClean="0"/>
              <a:t> </a:t>
            </a:r>
          </a:p>
          <a:p>
            <a:pPr marL="0" indent="0" eaLnBrk="1" hangingPunct="1">
              <a:spcBef>
                <a:spcPct val="0"/>
              </a:spcBef>
              <a:buNone/>
            </a:pPr>
            <a:endParaRPr lang="fr-FR" dirty="0" smtClean="0">
              <a:latin typeface="Arial" charset="0"/>
              <a:cs typeface="Arial" charset="0"/>
            </a:endParaRPr>
          </a:p>
        </p:txBody>
      </p:sp>
      <p:sp>
        <p:nvSpPr>
          <p:cNvPr id="16387" name="Espace réservé du numéro de diapositive 1"/>
          <p:cNvSpPr>
            <a:spLocks noGrp="1"/>
          </p:cNvSpPr>
          <p:nvPr>
            <p:ph type="sldNum" sz="quarter" idx="22"/>
          </p:nvPr>
        </p:nvSpPr>
        <p:spPr bwMode="auto">
          <a:ln>
            <a:miter lim="800000"/>
            <a:headEnd/>
            <a:tailEnd/>
          </a:ln>
        </p:spPr>
        <p:txBody>
          <a:bodyPr/>
          <a:lstStyle/>
          <a:p>
            <a:fld id="{4585A90D-0713-4269-802C-7F0071D4B742}" type="slidenum">
              <a:rPr lang="fr-FR"/>
              <a:pPr/>
              <a:t>11</a:t>
            </a:fld>
            <a:endParaRPr lang="fr-FR"/>
          </a:p>
        </p:txBody>
      </p:sp>
      <p:sp>
        <p:nvSpPr>
          <p:cNvPr id="22530" name="Titre 4"/>
          <p:cNvSpPr>
            <a:spLocks noGrp="1"/>
          </p:cNvSpPr>
          <p:nvPr>
            <p:ph type="title" idx="4294967295"/>
          </p:nvPr>
        </p:nvSpPr>
        <p:spPr>
          <a:xfrm>
            <a:off x="2250356" y="1044327"/>
            <a:ext cx="8010525" cy="735013"/>
          </a:xfrm>
        </p:spPr>
        <p:txBody>
          <a:bodyPr/>
          <a:lstStyle/>
          <a:p>
            <a:pPr eaLnBrk="1" hangingPunct="1"/>
            <a:r>
              <a:rPr lang="en-US" sz="3600" b="1" dirty="0" smtClean="0">
                <a:solidFill>
                  <a:schemeClr val="tx1"/>
                </a:solidFill>
                <a:latin typeface="Arial" charset="0"/>
                <a:cs typeface="Arial" charset="0"/>
              </a:rPr>
              <a:t>Current GFAs of IndustriALL</a:t>
            </a:r>
            <a:endParaRPr lang="fr-FR" sz="3600" b="1" dirty="0" smtClean="0">
              <a:solidFill>
                <a:schemeClr val="tx1"/>
              </a:solidFill>
              <a:latin typeface="Arial" charset="0"/>
              <a:cs typeface="Arial" charset="0"/>
            </a:endParaRPr>
          </a:p>
        </p:txBody>
      </p:sp>
      <p:pic>
        <p:nvPicPr>
          <p:cNvPr id="2050" name="Picture 2" descr="http://www.industriall-union.org/sites/default/files/styles/image_w460/public/uploads/images/Issue/imf_hands.png"/>
          <p:cNvPicPr>
            <a:picLocks noChangeAspect="1" noChangeArrowheads="1"/>
          </p:cNvPicPr>
          <p:nvPr/>
        </p:nvPicPr>
        <p:blipFill>
          <a:blip r:embed="rId3" cstate="print"/>
          <a:srcRect/>
          <a:stretch>
            <a:fillRect/>
          </a:stretch>
        </p:blipFill>
        <p:spPr bwMode="auto">
          <a:xfrm>
            <a:off x="522164" y="3060551"/>
            <a:ext cx="3528392" cy="2577261"/>
          </a:xfrm>
          <a:prstGeom prst="rect">
            <a:avLst/>
          </a:prstGeom>
          <a:noFill/>
        </p:spPr>
      </p:pic>
      <p:sp>
        <p:nvSpPr>
          <p:cNvPr id="8" name="Rectangle 7"/>
          <p:cNvSpPr/>
          <p:nvPr/>
        </p:nvSpPr>
        <p:spPr>
          <a:xfrm>
            <a:off x="4194572" y="1908423"/>
            <a:ext cx="5346700" cy="5109091"/>
          </a:xfrm>
          <a:prstGeom prst="rect">
            <a:avLst/>
          </a:prstGeom>
        </p:spPr>
        <p:txBody>
          <a:bodyPr>
            <a:spAutoFit/>
          </a:bodyPr>
          <a:lstStyle/>
          <a:p>
            <a:r>
              <a:rPr lang="en-US" sz="2000" b="1" dirty="0" smtClean="0"/>
              <a:t>Current agreements(43agreements)</a:t>
            </a:r>
            <a:r>
              <a:rPr lang="en-US" sz="2000" dirty="0" smtClean="0"/>
              <a:t/>
            </a:r>
            <a:br>
              <a:rPr lang="en-US" sz="2000" dirty="0" smtClean="0"/>
            </a:br>
            <a:r>
              <a:rPr lang="en-US" sz="2000" dirty="0" err="1" smtClean="0"/>
              <a:t>IndustriALL</a:t>
            </a:r>
            <a:r>
              <a:rPr lang="en-US" sz="2000" dirty="0" smtClean="0"/>
              <a:t> has existing GFAs with the following </a:t>
            </a:r>
            <a:r>
              <a:rPr lang="en-US" dirty="0" smtClean="0"/>
              <a:t>multinational corporations. </a:t>
            </a:r>
          </a:p>
          <a:p>
            <a:r>
              <a:rPr lang="en-US" sz="2000" i="1" dirty="0" smtClean="0"/>
              <a:t> </a:t>
            </a:r>
            <a:endParaRPr lang="en-US" sz="2000" i="1" dirty="0"/>
          </a:p>
          <a:p>
            <a:r>
              <a:rPr lang="en-US" sz="2000" i="1" dirty="0"/>
              <a:t>Aker, AngloGold, BMW, </a:t>
            </a:r>
            <a:r>
              <a:rPr lang="en-US" sz="2000" b="1" i="1" dirty="0">
                <a:solidFill>
                  <a:schemeClr val="tx2"/>
                </a:solidFill>
              </a:rPr>
              <a:t>Bosch</a:t>
            </a:r>
            <a:r>
              <a:rPr lang="en-US" sz="2000" i="1" dirty="0"/>
              <a:t>, Brunel, Daimler, EADS, EDF, </a:t>
            </a:r>
            <a:r>
              <a:rPr lang="en-US" sz="2000" b="1" i="1" dirty="0">
                <a:solidFill>
                  <a:srgbClr val="FF0000"/>
                </a:solidFill>
              </a:rPr>
              <a:t>Electrolux</a:t>
            </a:r>
            <a:r>
              <a:rPr lang="en-US" sz="2000" i="1" dirty="0"/>
              <a:t>, </a:t>
            </a:r>
            <a:r>
              <a:rPr lang="en-US" sz="2000" i="1" dirty="0" err="1"/>
              <a:t>Endesa</a:t>
            </a:r>
            <a:r>
              <a:rPr lang="en-US" sz="2000" i="1" dirty="0"/>
              <a:t>, </a:t>
            </a:r>
            <a:r>
              <a:rPr lang="en-US" sz="2000" i="1" dirty="0" err="1"/>
              <a:t>Eni</a:t>
            </a:r>
            <a:r>
              <a:rPr lang="en-US" sz="2000" i="1" dirty="0"/>
              <a:t>, </a:t>
            </a:r>
            <a:r>
              <a:rPr lang="en-US" sz="2000" i="1" dirty="0" err="1"/>
              <a:t>Evonik</a:t>
            </a:r>
            <a:r>
              <a:rPr lang="en-US" sz="2000" i="1" dirty="0"/>
              <a:t>, Ford, Freudenberg, GDF Suez, GEA, </a:t>
            </a:r>
            <a:r>
              <a:rPr lang="en-US" sz="2000" b="1" i="1" dirty="0" err="1">
                <a:solidFill>
                  <a:srgbClr val="FF0000"/>
                </a:solidFill>
              </a:rPr>
              <a:t>Indesit</a:t>
            </a:r>
            <a:r>
              <a:rPr lang="en-US" sz="2000" i="1" dirty="0"/>
              <a:t>, </a:t>
            </a:r>
            <a:r>
              <a:rPr lang="en-US" sz="2000" i="1" dirty="0" err="1"/>
              <a:t>Inditex</a:t>
            </a:r>
            <a:r>
              <a:rPr lang="en-US" sz="2000" i="1" dirty="0"/>
              <a:t>, Lafarge, </a:t>
            </a:r>
            <a:r>
              <a:rPr lang="en-US" sz="2000" i="1" dirty="0" err="1"/>
              <a:t>Leoni</a:t>
            </a:r>
            <a:r>
              <a:rPr lang="en-US" sz="2000" i="1" dirty="0"/>
              <a:t>, </a:t>
            </a:r>
            <a:r>
              <a:rPr lang="en-US" sz="2000" i="1" dirty="0" err="1"/>
              <a:t>Lukoil</a:t>
            </a:r>
            <a:r>
              <a:rPr lang="en-US" sz="2000" i="1" dirty="0"/>
              <a:t>, MAN, Mann + Hummel, Mizuno, </a:t>
            </a:r>
            <a:r>
              <a:rPr lang="en-US" sz="2000" i="1" dirty="0" err="1"/>
              <a:t>Norsk</a:t>
            </a:r>
            <a:r>
              <a:rPr lang="en-US" sz="2000" i="1" dirty="0"/>
              <a:t> Hydro, Norske Skog, </a:t>
            </a:r>
            <a:r>
              <a:rPr lang="en-US" sz="2000" i="1" dirty="0" err="1"/>
              <a:t>Petrobras</a:t>
            </a:r>
            <a:r>
              <a:rPr lang="en-US" sz="2000" i="1" dirty="0"/>
              <a:t>,</a:t>
            </a:r>
            <a:r>
              <a:rPr lang="en-US" sz="2000" b="1" i="1" dirty="0">
                <a:solidFill>
                  <a:schemeClr val="tx2"/>
                </a:solidFill>
              </a:rPr>
              <a:t> </a:t>
            </a:r>
            <a:r>
              <a:rPr lang="en-US" sz="2000" b="1" i="1" dirty="0" err="1">
                <a:solidFill>
                  <a:schemeClr val="tx2"/>
                </a:solidFill>
              </a:rPr>
              <a:t>Prym</a:t>
            </a:r>
            <a:r>
              <a:rPr lang="en-US" sz="2000" i="1" dirty="0"/>
              <a:t>, PSA Peugeot Citroën, Renault, </a:t>
            </a:r>
            <a:r>
              <a:rPr lang="en-US" sz="2000" i="1" dirty="0" err="1"/>
              <a:t>Rheinmetall</a:t>
            </a:r>
            <a:r>
              <a:rPr lang="en-US" sz="2000" i="1" dirty="0"/>
              <a:t>, </a:t>
            </a:r>
            <a:r>
              <a:rPr lang="en-US" sz="2000" i="1" dirty="0" err="1"/>
              <a:t>Rhodia</a:t>
            </a:r>
            <a:r>
              <a:rPr lang="en-US" sz="2000" i="1" dirty="0"/>
              <a:t>, </a:t>
            </a:r>
            <a:r>
              <a:rPr lang="en-US" sz="2000" i="1" dirty="0" err="1"/>
              <a:t>Röchling</a:t>
            </a:r>
            <a:r>
              <a:rPr lang="en-US" sz="2000" i="1" dirty="0"/>
              <a:t>, Saab, SCA, </a:t>
            </a:r>
            <a:r>
              <a:rPr lang="en-US" sz="2000" b="1" i="1" dirty="0">
                <a:solidFill>
                  <a:srgbClr val="FF0000"/>
                </a:solidFill>
              </a:rPr>
              <a:t>Siemens</a:t>
            </a:r>
            <a:r>
              <a:rPr lang="en-US" sz="2000" i="1" dirty="0"/>
              <a:t>, SKF, Statoil, </a:t>
            </a:r>
            <a:r>
              <a:rPr lang="en-US" sz="2000" i="1" dirty="0" err="1"/>
              <a:t>Umicore</a:t>
            </a:r>
            <a:r>
              <a:rPr lang="en-US" sz="2000" i="1" dirty="0"/>
              <a:t>, </a:t>
            </a:r>
            <a:r>
              <a:rPr lang="en-US" sz="2000" i="1" dirty="0" err="1"/>
              <a:t>Vallourec</a:t>
            </a:r>
            <a:r>
              <a:rPr lang="en-US" sz="2000" i="1" dirty="0"/>
              <a:t>, Volkswagen, ZF</a:t>
            </a:r>
          </a:p>
          <a:p>
            <a:endParaRPr lang="en-US" sz="2000" b="1" i="1" dirty="0" smtClean="0"/>
          </a:p>
          <a:p>
            <a:r>
              <a:rPr lang="en-US" sz="2000" b="1" i="1" dirty="0" smtClean="0"/>
              <a:t>Future possible negotiation: </a:t>
            </a:r>
            <a:r>
              <a:rPr lang="en-US" sz="2400" b="1" i="1" dirty="0" smtClean="0">
                <a:solidFill>
                  <a:srgbClr val="FF0000"/>
                </a:solidFill>
              </a:rPr>
              <a:t>SEB</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4"/>
          <p:cNvSpPr>
            <a:spLocks noGrp="1"/>
          </p:cNvSpPr>
          <p:nvPr>
            <p:ph type="title"/>
          </p:nvPr>
        </p:nvSpPr>
        <p:spPr>
          <a:xfrm>
            <a:off x="2682875" y="612775"/>
            <a:ext cx="6984305" cy="735013"/>
          </a:xfrm>
        </p:spPr>
        <p:txBody>
          <a:bodyPr/>
          <a:lstStyle/>
          <a:p>
            <a:pPr eaLnBrk="1" hangingPunct="1"/>
            <a:r>
              <a:rPr lang="en-US" sz="4000" dirty="0" smtClean="0">
                <a:latin typeface="Arial" charset="0"/>
                <a:cs typeface="Arial" charset="0"/>
              </a:rPr>
              <a:t>Building Networks</a:t>
            </a:r>
            <a:endParaRPr lang="fr-FR" sz="4000" dirty="0" smtClean="0">
              <a:latin typeface="Arial" charset="0"/>
              <a:cs typeface="Arial" charset="0"/>
            </a:endParaRPr>
          </a:p>
        </p:txBody>
      </p:sp>
      <p:sp>
        <p:nvSpPr>
          <p:cNvPr id="16387" name="Espace réservé du numéro de diapositive 1"/>
          <p:cNvSpPr>
            <a:spLocks noGrp="1"/>
          </p:cNvSpPr>
          <p:nvPr>
            <p:ph type="sldNum" sz="quarter" idx="19"/>
          </p:nvPr>
        </p:nvSpPr>
        <p:spPr bwMode="auto">
          <a:ln>
            <a:miter lim="800000"/>
            <a:headEnd/>
            <a:tailEnd/>
          </a:ln>
        </p:spPr>
        <p:txBody>
          <a:bodyPr/>
          <a:lstStyle/>
          <a:p>
            <a:fld id="{4585A90D-0713-4269-802C-7F0071D4B742}" type="slidenum">
              <a:rPr lang="fr-FR"/>
              <a:pPr/>
              <a:t>12</a:t>
            </a:fld>
            <a:endParaRPr lang="fr-FR"/>
          </a:p>
        </p:txBody>
      </p:sp>
      <p:sp>
        <p:nvSpPr>
          <p:cNvPr id="22532" name="Sous-titre 5"/>
          <p:cNvSpPr>
            <a:spLocks noGrp="1"/>
          </p:cNvSpPr>
          <p:nvPr>
            <p:ph type="subTitle" idx="13"/>
          </p:nvPr>
        </p:nvSpPr>
        <p:spPr>
          <a:xfrm>
            <a:off x="2682875" y="1260475"/>
            <a:ext cx="6335713" cy="995363"/>
          </a:xfrm>
        </p:spPr>
        <p:txBody>
          <a:bodyPr>
            <a:normAutofit/>
          </a:bodyPr>
          <a:lstStyle/>
          <a:p>
            <a:pPr eaLnBrk="1" hangingPunct="1"/>
            <a:r>
              <a:rPr lang="fr-FR" sz="1600" dirty="0" smtClean="0">
                <a:latin typeface="Arial" charset="0"/>
                <a:cs typeface="Arial" charset="0"/>
              </a:rPr>
              <a:t>The </a:t>
            </a:r>
            <a:r>
              <a:rPr lang="fr-FR" sz="1600" dirty="0" err="1" smtClean="0">
                <a:latin typeface="Arial" charset="0"/>
                <a:cs typeface="Arial" charset="0"/>
              </a:rPr>
              <a:t>seven</a:t>
            </a:r>
            <a:r>
              <a:rPr lang="fr-FR" sz="1600" dirty="0" smtClean="0">
                <a:latin typeface="Arial" charset="0"/>
                <a:cs typeface="Arial" charset="0"/>
              </a:rPr>
              <a:t> basic </a:t>
            </a:r>
            <a:r>
              <a:rPr lang="fr-FR" sz="1600" dirty="0" err="1" smtClean="0">
                <a:latin typeface="Arial" charset="0"/>
                <a:cs typeface="Arial" charset="0"/>
              </a:rPr>
              <a:t>principles</a:t>
            </a:r>
            <a:r>
              <a:rPr lang="fr-FR" sz="1600" dirty="0" smtClean="0">
                <a:latin typeface="Arial" charset="0"/>
                <a:cs typeface="Arial" charset="0"/>
              </a:rPr>
              <a:t> to </a:t>
            </a:r>
            <a:r>
              <a:rPr lang="fr-FR" sz="1600" dirty="0" err="1" smtClean="0">
                <a:latin typeface="Arial" charset="0"/>
                <a:cs typeface="Arial" charset="0"/>
              </a:rPr>
              <a:t>establish</a:t>
            </a:r>
            <a:r>
              <a:rPr lang="fr-FR" sz="1600" dirty="0" smtClean="0">
                <a:latin typeface="Arial" charset="0"/>
                <a:cs typeface="Arial" charset="0"/>
              </a:rPr>
              <a:t> a network</a:t>
            </a:r>
          </a:p>
        </p:txBody>
      </p:sp>
      <p:sp>
        <p:nvSpPr>
          <p:cNvPr id="22533" name="Espace réservé du texte 6"/>
          <p:cNvSpPr>
            <a:spLocks noGrp="1"/>
          </p:cNvSpPr>
          <p:nvPr>
            <p:ph type="body" sz="quarter" idx="17"/>
          </p:nvPr>
        </p:nvSpPr>
        <p:spPr>
          <a:xfrm>
            <a:off x="594172" y="1980431"/>
            <a:ext cx="8928992" cy="4752157"/>
          </a:xfrm>
        </p:spPr>
        <p:txBody>
          <a:bodyPr>
            <a:normAutofit/>
          </a:bodyPr>
          <a:lstStyle/>
          <a:p>
            <a:r>
              <a:rPr lang="en-US" dirty="0" smtClean="0"/>
              <a:t> </a:t>
            </a:r>
          </a:p>
          <a:p>
            <a:pPr eaLnBrk="1" hangingPunct="1">
              <a:spcBef>
                <a:spcPct val="0"/>
              </a:spcBef>
            </a:pPr>
            <a:endParaRPr lang="fr-FR" dirty="0" smtClean="0">
              <a:latin typeface="Arial" charset="0"/>
              <a:cs typeface="Arial" charset="0"/>
            </a:endParaRPr>
          </a:p>
        </p:txBody>
      </p:sp>
      <p:pic>
        <p:nvPicPr>
          <p:cNvPr id="36866" name="Picture 2"/>
          <p:cNvPicPr>
            <a:picLocks noChangeAspect="1" noChangeArrowheads="1"/>
          </p:cNvPicPr>
          <p:nvPr/>
        </p:nvPicPr>
        <p:blipFill>
          <a:blip r:embed="rId3" cstate="print"/>
          <a:srcRect/>
          <a:stretch>
            <a:fillRect/>
          </a:stretch>
        </p:blipFill>
        <p:spPr bwMode="auto">
          <a:xfrm>
            <a:off x="306140" y="1908423"/>
            <a:ext cx="3334562" cy="4790702"/>
          </a:xfrm>
          <a:prstGeom prst="rect">
            <a:avLst/>
          </a:prstGeom>
          <a:noFill/>
          <a:ln w="9525">
            <a:noFill/>
            <a:miter lim="800000"/>
            <a:headEnd/>
            <a:tailEnd/>
          </a:ln>
        </p:spPr>
      </p:pic>
      <p:sp>
        <p:nvSpPr>
          <p:cNvPr id="8" name="Rectangle 7"/>
          <p:cNvSpPr/>
          <p:nvPr/>
        </p:nvSpPr>
        <p:spPr>
          <a:xfrm>
            <a:off x="3618508" y="1764407"/>
            <a:ext cx="6048672" cy="5493812"/>
          </a:xfrm>
          <a:prstGeom prst="rect">
            <a:avLst/>
          </a:prstGeom>
        </p:spPr>
        <p:txBody>
          <a:bodyPr wrap="square">
            <a:spAutoFit/>
          </a:bodyPr>
          <a:lstStyle/>
          <a:p>
            <a:r>
              <a:rPr lang="en-US" sz="1300" b="1" dirty="0" smtClean="0"/>
              <a:t>1. </a:t>
            </a:r>
            <a:r>
              <a:rPr lang="en-US" sz="1300" dirty="0" smtClean="0"/>
              <a:t>A political mandate from the affiliates involved. A network can be initiated by the IMF or its affiliates, after which a sufficient amount of affiliates need to commit themselves to building and participating in the network.</a:t>
            </a:r>
          </a:p>
          <a:p>
            <a:r>
              <a:rPr lang="en-US" sz="1300" b="1" dirty="0" smtClean="0"/>
              <a:t>2. </a:t>
            </a:r>
            <a:r>
              <a:rPr lang="en-US" sz="1300" dirty="0" smtClean="0"/>
              <a:t>Trade unions in the home country of the TNC play a vital role in establishing a network and in making it function. IMF affiliates with membership in the company should be consulted and involved at an early stage of the process. The initiative from the union in the home country of the TNC is an important element.</a:t>
            </a:r>
          </a:p>
          <a:p>
            <a:r>
              <a:rPr lang="en-US" sz="1300" b="1" dirty="0" smtClean="0"/>
              <a:t>3. </a:t>
            </a:r>
            <a:r>
              <a:rPr lang="en-US" sz="1300" dirty="0" smtClean="0"/>
              <a:t>The networks should be independent union bodies. From that independent position, they could pursue recognition from the company, including financial support where appropriate, provided they maintain their independence. In some cases, it may be useful to invite other organizations, in particular those that could facilitate communication and cooperation due to their regional and professional knowledge. The decision on inclusion rests with the participants of the network.</a:t>
            </a:r>
          </a:p>
          <a:p>
            <a:r>
              <a:rPr lang="en-US" sz="1300" b="1" dirty="0" smtClean="0"/>
              <a:t>4. </a:t>
            </a:r>
            <a:r>
              <a:rPr lang="en-US" sz="1300" dirty="0" smtClean="0"/>
              <a:t>The network should also be transparent and open to all unions that wish to participate with the agreement of the IMF affiliates.</a:t>
            </a:r>
          </a:p>
          <a:p>
            <a:r>
              <a:rPr lang="en-US" sz="1300" b="1" dirty="0" smtClean="0"/>
              <a:t>5. </a:t>
            </a:r>
            <a:r>
              <a:rPr lang="en-US" sz="1300" dirty="0" smtClean="0"/>
              <a:t>Each union itself decides over who participates or not in the networks recognizing the importance of representation and participation from the shop floor.</a:t>
            </a:r>
          </a:p>
          <a:p>
            <a:r>
              <a:rPr lang="en-US" sz="1300" b="1" dirty="0" smtClean="0"/>
              <a:t>6. </a:t>
            </a:r>
            <a:r>
              <a:rPr lang="en-US" sz="1300" dirty="0" smtClean="0"/>
              <a:t>An action plan should be developed to set out the objectives, priorities, structure, ways of communication, role of the coordinator, etc. This can be done through a coordination meeting or electronically. There are specific measurable objectives. This can vary from network to network but should have common denominators as set out in the section on the roles of trade union networks.</a:t>
            </a:r>
          </a:p>
          <a:p>
            <a:r>
              <a:rPr lang="en-US" sz="1300" b="1" dirty="0" smtClean="0"/>
              <a:t>7. </a:t>
            </a:r>
            <a:r>
              <a:rPr lang="en-US" sz="1300" dirty="0" smtClean="0"/>
              <a:t>The goal of the network is to increase the power of the unions vis-à-vis the company at the national, regional and global levels.</a:t>
            </a:r>
            <a:endParaRPr lang="en-US" sz="1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34132" y="1913512"/>
            <a:ext cx="5472608" cy="2952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4212" y="396255"/>
            <a:ext cx="8136904" cy="734709"/>
          </a:xfrm>
        </p:spPr>
        <p:txBody>
          <a:bodyPr/>
          <a:lstStyle/>
          <a:p>
            <a:pPr algn="ctr"/>
            <a:r>
              <a:rPr lang="en-US" sz="3200" dirty="0" smtClean="0"/>
              <a:t>MNCs </a:t>
            </a:r>
            <a:r>
              <a:rPr lang="en-US" sz="3200" dirty="0" err="1" smtClean="0"/>
              <a:t>stuation</a:t>
            </a:r>
            <a:r>
              <a:rPr lang="en-US" sz="3200" dirty="0" smtClean="0"/>
              <a:t> in ICT, E&amp;E sector on GFAs, TUNs, and Organizing</a:t>
            </a:r>
            <a:endParaRPr lang="en-US" sz="3200" dirty="0"/>
          </a:p>
        </p:txBody>
      </p:sp>
      <p:sp>
        <p:nvSpPr>
          <p:cNvPr id="3" name="Subtitle 2"/>
          <p:cNvSpPr>
            <a:spLocks noGrp="1"/>
          </p:cNvSpPr>
          <p:nvPr>
            <p:ph type="subTitle" idx="13"/>
          </p:nvPr>
        </p:nvSpPr>
        <p:spPr>
          <a:xfrm>
            <a:off x="147393" y="6205064"/>
            <a:ext cx="5223142" cy="648072"/>
          </a:xfrm>
        </p:spPr>
        <p:txBody>
          <a:bodyPr>
            <a:normAutofit fontScale="40000" lnSpcReduction="20000"/>
          </a:bodyPr>
          <a:lstStyle/>
          <a:p>
            <a:r>
              <a:rPr lang="en-US" b="1" dirty="0" smtClean="0"/>
              <a:t>Need to follow recommendations on GFA and TUN conference in Oct. 2012</a:t>
            </a:r>
            <a:endParaRPr lang="en-US" b="1" dirty="0"/>
          </a:p>
        </p:txBody>
      </p:sp>
      <p:sp>
        <p:nvSpPr>
          <p:cNvPr id="6" name="Slide Number Placeholder 5"/>
          <p:cNvSpPr>
            <a:spLocks noGrp="1"/>
          </p:cNvSpPr>
          <p:nvPr>
            <p:ph type="sldNum" sz="quarter" idx="19"/>
          </p:nvPr>
        </p:nvSpPr>
        <p:spPr/>
        <p:txBody>
          <a:bodyPr/>
          <a:lstStyle/>
          <a:p>
            <a:fld id="{8CB74548-49F1-4565-ADE8-A59DFC0A70F2}" type="slidenum">
              <a:rPr lang="fr-FR" smtClean="0"/>
              <a:pPr/>
              <a:t>13</a:t>
            </a:fld>
            <a:endParaRPr lang="fr-FR"/>
          </a:p>
        </p:txBody>
      </p:sp>
      <p:sp>
        <p:nvSpPr>
          <p:cNvPr id="7" name="Rounded Rectangle 6"/>
          <p:cNvSpPr/>
          <p:nvPr/>
        </p:nvSpPr>
        <p:spPr>
          <a:xfrm>
            <a:off x="450156" y="2268461"/>
            <a:ext cx="2016224" cy="2521747"/>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Electrolux</a:t>
            </a:r>
          </a:p>
          <a:p>
            <a:pPr algn="ctr"/>
            <a:r>
              <a:rPr lang="en-US" b="1" dirty="0" err="1" smtClean="0"/>
              <a:t>Indesit</a:t>
            </a:r>
            <a:endParaRPr lang="en-US" b="1" dirty="0" smtClean="0"/>
          </a:p>
          <a:p>
            <a:pPr algn="ctr"/>
            <a:endParaRPr lang="en-US" b="1" dirty="0" smtClean="0"/>
          </a:p>
        </p:txBody>
      </p:sp>
      <p:sp>
        <p:nvSpPr>
          <p:cNvPr id="8" name="Rounded Rectangle 7"/>
          <p:cNvSpPr/>
          <p:nvPr/>
        </p:nvSpPr>
        <p:spPr>
          <a:xfrm>
            <a:off x="2790416" y="2268462"/>
            <a:ext cx="2772308" cy="2521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Panasonic, Hitachi, Toshiba, Mitsubishi Elec., Sharp, LG, Schneider, Nokia, Philips, etc.</a:t>
            </a:r>
            <a:endParaRPr lang="en-US" b="1" dirty="0"/>
          </a:p>
        </p:txBody>
      </p:sp>
      <p:sp>
        <p:nvSpPr>
          <p:cNvPr id="9" name="Rounded Rectangle 8"/>
          <p:cNvSpPr/>
          <p:nvPr/>
        </p:nvSpPr>
        <p:spPr>
          <a:xfrm>
            <a:off x="7290916" y="2053502"/>
            <a:ext cx="2525370" cy="267234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Samsung</a:t>
            </a:r>
          </a:p>
          <a:p>
            <a:pPr algn="ctr"/>
            <a:r>
              <a:rPr lang="en-US" b="1" dirty="0" err="1" smtClean="0">
                <a:solidFill>
                  <a:srgbClr val="FF0000"/>
                </a:solidFill>
              </a:rPr>
              <a:t>Foxconn</a:t>
            </a:r>
            <a:endParaRPr lang="en-US" b="1" dirty="0" smtClean="0">
              <a:solidFill>
                <a:srgbClr val="FF0000"/>
              </a:solidFill>
            </a:endParaRPr>
          </a:p>
          <a:p>
            <a:pPr algn="ctr"/>
            <a:r>
              <a:rPr lang="en-US" b="1" dirty="0" smtClean="0">
                <a:solidFill>
                  <a:srgbClr val="FFFF00"/>
                </a:solidFill>
              </a:rPr>
              <a:t>Apple</a:t>
            </a:r>
          </a:p>
          <a:p>
            <a:pPr algn="ctr"/>
            <a:r>
              <a:rPr lang="en-US" b="1" dirty="0" smtClean="0">
                <a:solidFill>
                  <a:srgbClr val="FF0000"/>
                </a:solidFill>
              </a:rPr>
              <a:t>Haier</a:t>
            </a:r>
          </a:p>
          <a:p>
            <a:pPr algn="ctr"/>
            <a:r>
              <a:rPr lang="en-US" b="1" dirty="0" smtClean="0"/>
              <a:t>BYD</a:t>
            </a:r>
          </a:p>
          <a:p>
            <a:pPr algn="ctr"/>
            <a:r>
              <a:rPr lang="en-US" b="1" dirty="0" err="1" smtClean="0"/>
              <a:t>Suntech</a:t>
            </a:r>
            <a:endParaRPr lang="en-US" b="1" dirty="0" smtClean="0"/>
          </a:p>
          <a:p>
            <a:pPr algn="ctr"/>
            <a:r>
              <a:rPr lang="en-US" b="1" dirty="0" smtClean="0"/>
              <a:t>etc.</a:t>
            </a:r>
          </a:p>
        </p:txBody>
      </p:sp>
      <p:sp>
        <p:nvSpPr>
          <p:cNvPr id="13" name="Rounded Rectangle 12"/>
          <p:cNvSpPr/>
          <p:nvPr/>
        </p:nvSpPr>
        <p:spPr>
          <a:xfrm>
            <a:off x="2129266" y="3029635"/>
            <a:ext cx="864096" cy="72008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SEB</a:t>
            </a:r>
            <a:endParaRPr lang="en-US" b="1" dirty="0"/>
          </a:p>
        </p:txBody>
      </p:sp>
      <p:sp>
        <p:nvSpPr>
          <p:cNvPr id="14" name="Rounded Rectangle 13"/>
          <p:cNvSpPr/>
          <p:nvPr/>
        </p:nvSpPr>
        <p:spPr>
          <a:xfrm>
            <a:off x="630176" y="3817087"/>
            <a:ext cx="1656184" cy="720080"/>
          </a:xfrm>
          <a:prstGeom prst="roundRect">
            <a:avLst/>
          </a:prstGeom>
          <a:solidFill>
            <a:schemeClr val="accent3">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Siemens</a:t>
            </a:r>
            <a:endParaRPr lang="en-US" b="1" dirty="0"/>
          </a:p>
        </p:txBody>
      </p:sp>
      <p:sp>
        <p:nvSpPr>
          <p:cNvPr id="15" name="Rounded Rectangle 14"/>
          <p:cNvSpPr/>
          <p:nvPr/>
        </p:nvSpPr>
        <p:spPr>
          <a:xfrm>
            <a:off x="5370535" y="2276999"/>
            <a:ext cx="1800200" cy="104456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Sony</a:t>
            </a:r>
          </a:p>
          <a:p>
            <a:pPr algn="ctr"/>
            <a:r>
              <a:rPr lang="en-US" b="1" dirty="0" smtClean="0"/>
              <a:t>Epson</a:t>
            </a:r>
          </a:p>
          <a:p>
            <a:pPr algn="ctr"/>
            <a:r>
              <a:rPr lang="en-US" b="1" dirty="0" smtClean="0"/>
              <a:t>etc.</a:t>
            </a:r>
            <a:endParaRPr lang="en-US" b="1" dirty="0"/>
          </a:p>
        </p:txBody>
      </p:sp>
      <p:sp>
        <p:nvSpPr>
          <p:cNvPr id="16" name="TextBox 15"/>
          <p:cNvSpPr txBox="1"/>
          <p:nvPr/>
        </p:nvSpPr>
        <p:spPr>
          <a:xfrm>
            <a:off x="1098228" y="1468325"/>
            <a:ext cx="3564396" cy="415498"/>
          </a:xfrm>
          <a:prstGeom prst="rect">
            <a:avLst/>
          </a:prstGeom>
          <a:noFill/>
        </p:spPr>
        <p:txBody>
          <a:bodyPr wrap="square" rtlCol="0">
            <a:spAutoFit/>
          </a:bodyPr>
          <a:lstStyle/>
          <a:p>
            <a:r>
              <a:rPr lang="en-US" b="1" dirty="0" err="1" smtClean="0">
                <a:latin typeface="+mn-lt"/>
              </a:rPr>
              <a:t>IndustriALL</a:t>
            </a:r>
            <a:r>
              <a:rPr lang="en-US" b="1" dirty="0" smtClean="0">
                <a:latin typeface="+mn-lt"/>
              </a:rPr>
              <a:t> affiliate unions</a:t>
            </a:r>
            <a:endParaRPr lang="en-US" b="1" dirty="0">
              <a:latin typeface="+mn-lt"/>
            </a:endParaRPr>
          </a:p>
        </p:txBody>
      </p:sp>
      <p:sp>
        <p:nvSpPr>
          <p:cNvPr id="17" name="TextBox 16"/>
          <p:cNvSpPr txBox="1"/>
          <p:nvPr/>
        </p:nvSpPr>
        <p:spPr>
          <a:xfrm>
            <a:off x="954212" y="1916472"/>
            <a:ext cx="1008112" cy="415498"/>
          </a:xfrm>
          <a:prstGeom prst="rect">
            <a:avLst/>
          </a:prstGeom>
          <a:noFill/>
        </p:spPr>
        <p:txBody>
          <a:bodyPr wrap="square" rtlCol="0">
            <a:spAutoFit/>
          </a:bodyPr>
          <a:lstStyle/>
          <a:p>
            <a:r>
              <a:rPr lang="en-US" b="1" dirty="0" smtClean="0"/>
              <a:t>GFAs</a:t>
            </a:r>
            <a:endParaRPr lang="en-US" b="1" dirty="0"/>
          </a:p>
        </p:txBody>
      </p:sp>
      <p:sp>
        <p:nvSpPr>
          <p:cNvPr id="18" name="TextBox 17"/>
          <p:cNvSpPr txBox="1"/>
          <p:nvPr/>
        </p:nvSpPr>
        <p:spPr>
          <a:xfrm>
            <a:off x="2790416" y="1916472"/>
            <a:ext cx="2916324" cy="338554"/>
          </a:xfrm>
          <a:prstGeom prst="rect">
            <a:avLst/>
          </a:prstGeom>
          <a:noFill/>
        </p:spPr>
        <p:txBody>
          <a:bodyPr wrap="square" rtlCol="0">
            <a:spAutoFit/>
          </a:bodyPr>
          <a:lstStyle/>
          <a:p>
            <a:r>
              <a:rPr lang="en-US" sz="1600" b="1" dirty="0" smtClean="0"/>
              <a:t>Unions in the home country</a:t>
            </a:r>
            <a:endParaRPr lang="en-US" sz="1600" b="1" dirty="0"/>
          </a:p>
        </p:txBody>
      </p:sp>
      <p:sp>
        <p:nvSpPr>
          <p:cNvPr id="19" name="TextBox 18"/>
          <p:cNvSpPr txBox="1"/>
          <p:nvPr/>
        </p:nvSpPr>
        <p:spPr>
          <a:xfrm>
            <a:off x="5641032" y="1771889"/>
            <a:ext cx="1629181" cy="523220"/>
          </a:xfrm>
          <a:prstGeom prst="rect">
            <a:avLst/>
          </a:prstGeom>
          <a:noFill/>
        </p:spPr>
        <p:txBody>
          <a:bodyPr wrap="square" rtlCol="0">
            <a:spAutoFit/>
          </a:bodyPr>
          <a:lstStyle/>
          <a:p>
            <a:r>
              <a:rPr lang="en-US" sz="1400" b="1" dirty="0" smtClean="0">
                <a:latin typeface="+mn-lt"/>
              </a:rPr>
              <a:t>Non affiliates in the home country</a:t>
            </a:r>
            <a:endParaRPr lang="en-US" sz="1400" b="1" dirty="0">
              <a:latin typeface="+mn-lt"/>
            </a:endParaRPr>
          </a:p>
        </p:txBody>
      </p:sp>
      <p:sp>
        <p:nvSpPr>
          <p:cNvPr id="20" name="TextBox 19"/>
          <p:cNvSpPr txBox="1"/>
          <p:nvPr/>
        </p:nvSpPr>
        <p:spPr>
          <a:xfrm>
            <a:off x="7267748" y="1361183"/>
            <a:ext cx="3096344" cy="646331"/>
          </a:xfrm>
          <a:prstGeom prst="rect">
            <a:avLst/>
          </a:prstGeom>
          <a:noFill/>
        </p:spPr>
        <p:txBody>
          <a:bodyPr wrap="square" rtlCol="0">
            <a:spAutoFit/>
          </a:bodyPr>
          <a:lstStyle/>
          <a:p>
            <a:r>
              <a:rPr lang="en-US" sz="1800" b="1" dirty="0" smtClean="0">
                <a:latin typeface="+mn-lt"/>
              </a:rPr>
              <a:t>No unions or very low union density (except China)</a:t>
            </a:r>
            <a:endParaRPr lang="en-US" sz="1800" b="1" dirty="0">
              <a:latin typeface="+mn-lt"/>
            </a:endParaRPr>
          </a:p>
        </p:txBody>
      </p:sp>
      <p:sp>
        <p:nvSpPr>
          <p:cNvPr id="21" name="Rounded Rectangle 20"/>
          <p:cNvSpPr/>
          <p:nvPr/>
        </p:nvSpPr>
        <p:spPr>
          <a:xfrm>
            <a:off x="5370535" y="3401958"/>
            <a:ext cx="1800200" cy="104456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IBM</a:t>
            </a:r>
          </a:p>
          <a:p>
            <a:pPr algn="ctr"/>
            <a:r>
              <a:rPr lang="en-US" b="1" dirty="0" smtClean="0"/>
              <a:t>(HP)</a:t>
            </a:r>
          </a:p>
        </p:txBody>
      </p:sp>
      <p:sp>
        <p:nvSpPr>
          <p:cNvPr id="22" name="TextBox 21"/>
          <p:cNvSpPr txBox="1"/>
          <p:nvPr/>
        </p:nvSpPr>
        <p:spPr>
          <a:xfrm>
            <a:off x="5641032" y="4442095"/>
            <a:ext cx="1753854" cy="523220"/>
          </a:xfrm>
          <a:prstGeom prst="rect">
            <a:avLst/>
          </a:prstGeom>
          <a:noFill/>
        </p:spPr>
        <p:txBody>
          <a:bodyPr wrap="square" rtlCol="0">
            <a:spAutoFit/>
          </a:bodyPr>
          <a:lstStyle/>
          <a:p>
            <a:r>
              <a:rPr lang="en-US" sz="1400" b="1" dirty="0" smtClean="0">
                <a:latin typeface="+mn-lt"/>
              </a:rPr>
              <a:t>Alliance with UNI, </a:t>
            </a:r>
            <a:r>
              <a:rPr lang="en-US" sz="1400" b="1" dirty="0" err="1" smtClean="0">
                <a:latin typeface="+mn-lt"/>
              </a:rPr>
              <a:t>IndustriALL</a:t>
            </a:r>
            <a:r>
              <a:rPr lang="en-US" sz="1400" b="1" dirty="0" smtClean="0">
                <a:latin typeface="+mn-lt"/>
              </a:rPr>
              <a:t> Europe</a:t>
            </a:r>
            <a:endParaRPr lang="en-US" sz="1400" b="1" dirty="0">
              <a:latin typeface="+mn-lt"/>
            </a:endParaRPr>
          </a:p>
        </p:txBody>
      </p:sp>
      <p:sp>
        <p:nvSpPr>
          <p:cNvPr id="4" name="TextBox 3"/>
          <p:cNvSpPr txBox="1"/>
          <p:nvPr/>
        </p:nvSpPr>
        <p:spPr>
          <a:xfrm>
            <a:off x="417085" y="5383320"/>
            <a:ext cx="3688085" cy="415498"/>
          </a:xfrm>
          <a:prstGeom prst="rect">
            <a:avLst/>
          </a:prstGeom>
          <a:noFill/>
          <a:ln w="25400">
            <a:solidFill>
              <a:schemeClr val="tx1"/>
            </a:solidFill>
          </a:ln>
        </p:spPr>
        <p:txBody>
          <a:bodyPr wrap="square" rtlCol="0">
            <a:spAutoFit/>
          </a:bodyPr>
          <a:lstStyle/>
          <a:p>
            <a:pPr algn="ctr"/>
            <a:r>
              <a:rPr lang="en-US" b="1" dirty="0" smtClean="0"/>
              <a:t>Trade Union Network</a:t>
            </a:r>
            <a:endParaRPr lang="en-US" b="1" dirty="0"/>
          </a:p>
        </p:txBody>
      </p:sp>
      <p:sp>
        <p:nvSpPr>
          <p:cNvPr id="23" name="TextBox 22"/>
          <p:cNvSpPr txBox="1"/>
          <p:nvPr/>
        </p:nvSpPr>
        <p:spPr>
          <a:xfrm>
            <a:off x="4282222" y="5383320"/>
            <a:ext cx="106534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GFAs</a:t>
            </a:r>
            <a:endParaRPr lang="en-US" b="1" dirty="0"/>
          </a:p>
        </p:txBody>
      </p:sp>
      <p:sp>
        <p:nvSpPr>
          <p:cNvPr id="24" name="TextBox 23"/>
          <p:cNvSpPr txBox="1"/>
          <p:nvPr/>
        </p:nvSpPr>
        <p:spPr>
          <a:xfrm>
            <a:off x="7726073" y="5395547"/>
            <a:ext cx="1655055" cy="415498"/>
          </a:xfrm>
          <a:prstGeom prst="rect">
            <a:avLst/>
          </a:prstGeom>
          <a:noFill/>
          <a:ln w="25400">
            <a:solidFill>
              <a:schemeClr val="tx1"/>
            </a:solidFill>
          </a:ln>
        </p:spPr>
        <p:txBody>
          <a:bodyPr wrap="square" rtlCol="0">
            <a:spAutoFit/>
          </a:bodyPr>
          <a:lstStyle/>
          <a:p>
            <a:pPr algn="ctr"/>
            <a:r>
              <a:rPr lang="en-US" b="1" dirty="0" smtClean="0"/>
              <a:t>Organizing</a:t>
            </a:r>
            <a:endParaRPr lang="en-US" b="1" dirty="0"/>
          </a:p>
        </p:txBody>
      </p:sp>
      <p:sp>
        <p:nvSpPr>
          <p:cNvPr id="12" name="Right Arrow 11"/>
          <p:cNvSpPr/>
          <p:nvPr/>
        </p:nvSpPr>
        <p:spPr>
          <a:xfrm rot="13171324">
            <a:off x="1690074" y="5038602"/>
            <a:ext cx="609126" cy="184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9132376">
            <a:off x="2721197" y="5038604"/>
            <a:ext cx="609126" cy="184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8280241" y="4751826"/>
            <a:ext cx="546720" cy="58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6200000">
            <a:off x="4473458" y="4984432"/>
            <a:ext cx="390344" cy="29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p:cNvSpPr txBox="1">
            <a:spLocks/>
          </p:cNvSpPr>
          <p:nvPr/>
        </p:nvSpPr>
        <p:spPr bwMode="auto">
          <a:xfrm>
            <a:off x="5520133" y="6444927"/>
            <a:ext cx="3749506" cy="648072"/>
          </a:xfrm>
          <a:prstGeom prst="rect">
            <a:avLst/>
          </a:prstGeom>
          <a:noFill/>
          <a:ln w="9525">
            <a:noFill/>
            <a:miter lim="800000"/>
            <a:headEnd/>
            <a:tailEnd/>
          </a:ln>
        </p:spPr>
        <p:txBody>
          <a:bodyPr vert="horz" wrap="square" lIns="104306" tIns="52153" rIns="104306" bIns="52153" numCol="1" anchor="t" anchorCtr="0" compatLnSpc="1">
            <a:prstTxWarp prst="textNoShape">
              <a:avLst/>
            </a:prstTxWarp>
            <a:noAutofit/>
          </a:bodyPr>
          <a:lstStyle>
            <a:lvl1pPr marL="0" indent="0" algn="l" defTabSz="1042988" rtl="0" eaLnBrk="1" fontAlgn="base" hangingPunct="1">
              <a:spcBef>
                <a:spcPct val="20000"/>
              </a:spcBef>
              <a:spcAft>
                <a:spcPct val="0"/>
              </a:spcAft>
              <a:buFont typeface="Arial" charset="0"/>
              <a:buNone/>
              <a:defRPr sz="5000" kern="1200">
                <a:solidFill>
                  <a:srgbClr val="E2001A"/>
                </a:solidFill>
                <a:latin typeface="Arial" pitchFamily="34" charset="0"/>
                <a:ea typeface="+mn-ea"/>
                <a:cs typeface="Arial" pitchFamily="34" charset="0"/>
              </a:defRPr>
            </a:lvl1pPr>
            <a:lvl2pPr marL="521528" indent="0" algn="ctr" defTabSz="1042988"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2pPr>
            <a:lvl3pPr marL="1043056" indent="0" algn="ctr" defTabSz="1042988" rtl="0" eaLnBrk="1" fontAlgn="base" hangingPunct="1">
              <a:spcBef>
                <a:spcPct val="20000"/>
              </a:spcBef>
              <a:spcAft>
                <a:spcPct val="0"/>
              </a:spcAft>
              <a:buFont typeface="Arial" charset="0"/>
              <a:buNone/>
              <a:defRPr sz="2700" kern="1200">
                <a:solidFill>
                  <a:schemeClr val="tx1">
                    <a:tint val="75000"/>
                  </a:schemeClr>
                </a:solidFill>
                <a:latin typeface="+mn-lt"/>
                <a:ea typeface="+mn-ea"/>
                <a:cs typeface="+mn-cs"/>
              </a:defRPr>
            </a:lvl3pPr>
            <a:lvl4pPr marL="1564584" indent="0" algn="ctr" defTabSz="1042988" rtl="0" eaLnBrk="1" fontAlgn="base" hangingPunct="1">
              <a:spcBef>
                <a:spcPct val="20000"/>
              </a:spcBef>
              <a:spcAft>
                <a:spcPct val="0"/>
              </a:spcAft>
              <a:buFont typeface="Arial" charset="0"/>
              <a:buNone/>
              <a:defRPr sz="2300" kern="1200">
                <a:solidFill>
                  <a:schemeClr val="tx1">
                    <a:tint val="75000"/>
                  </a:schemeClr>
                </a:solidFill>
                <a:latin typeface="+mn-lt"/>
                <a:ea typeface="+mn-ea"/>
                <a:cs typeface="+mn-cs"/>
              </a:defRPr>
            </a:lvl4pPr>
            <a:lvl5pPr marL="2086112" indent="0" algn="ctr" defTabSz="1042988" rtl="0" eaLnBrk="1" fontAlgn="base" hangingPunct="1">
              <a:spcBef>
                <a:spcPct val="20000"/>
              </a:spcBef>
              <a:spcAft>
                <a:spcPct val="0"/>
              </a:spcAft>
              <a:buFont typeface="Arial" charset="0"/>
              <a:buNone/>
              <a:defRPr sz="2300" kern="1200">
                <a:solidFill>
                  <a:schemeClr val="tx1">
                    <a:tint val="75000"/>
                  </a:schemeClr>
                </a:solidFill>
                <a:latin typeface="+mn-lt"/>
                <a:ea typeface="+mn-ea"/>
                <a:cs typeface="+mn-cs"/>
              </a:defRPr>
            </a:lvl5pPr>
            <a:lvl6pPr marL="2607640"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129168"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50696"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72224" indent="0" algn="ctr" defTabSz="104305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r>
              <a:rPr lang="en-US" sz="1800" b="1" dirty="0" smtClean="0"/>
              <a:t>Need to develop targeting strategy and organizing project</a:t>
            </a:r>
            <a:endParaRPr lang="en-US" sz="1800" b="1" dirty="0"/>
          </a:p>
        </p:txBody>
      </p:sp>
      <p:sp>
        <p:nvSpPr>
          <p:cNvPr id="29" name="Right Arrow 28"/>
          <p:cNvSpPr/>
          <p:nvPr/>
        </p:nvSpPr>
        <p:spPr>
          <a:xfrm rot="18840137">
            <a:off x="7304553" y="6026056"/>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6200000">
            <a:off x="2394373" y="5911454"/>
            <a:ext cx="288032" cy="229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6200000">
            <a:off x="4556278" y="5911455"/>
            <a:ext cx="288032" cy="229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687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0"/>
          </p:nvPr>
        </p:nvSpPr>
        <p:spPr/>
      </p:sp>
      <p:sp>
        <p:nvSpPr>
          <p:cNvPr id="3" name="Text Placeholder 2"/>
          <p:cNvSpPr>
            <a:spLocks noGrp="1"/>
          </p:cNvSpPr>
          <p:nvPr>
            <p:ph type="body" sz="quarter" idx="17"/>
          </p:nvPr>
        </p:nvSpPr>
        <p:spPr>
          <a:xfrm>
            <a:off x="1602284" y="1044327"/>
            <a:ext cx="8640960" cy="648072"/>
          </a:xfrm>
        </p:spPr>
        <p:txBody>
          <a:bodyPr/>
          <a:lstStyle/>
          <a:p>
            <a:r>
              <a:rPr lang="en-US" sz="2800" b="1" dirty="0"/>
              <a:t>Program of Activities </a:t>
            </a:r>
            <a:r>
              <a:rPr lang="en-US" sz="2800" b="1" dirty="0" smtClean="0"/>
              <a:t>2013 on ICT, E&amp;E </a:t>
            </a:r>
            <a:r>
              <a:rPr lang="en-US" sz="2000" b="1" dirty="0" smtClean="0"/>
              <a:t>(</a:t>
            </a:r>
            <a:r>
              <a:rPr lang="en-US" sz="2000" b="1" dirty="0" err="1" smtClean="0"/>
              <a:t>Exco</a:t>
            </a:r>
            <a:r>
              <a:rPr lang="en-US" sz="2000" b="1" dirty="0" smtClean="0"/>
              <a:t>, Dec. 2012)</a:t>
            </a:r>
            <a:endParaRPr lang="en-US" sz="2000" b="1" dirty="0"/>
          </a:p>
        </p:txBody>
      </p:sp>
      <p:sp>
        <p:nvSpPr>
          <p:cNvPr id="5" name="Slide Number Placeholder 4"/>
          <p:cNvSpPr>
            <a:spLocks noGrp="1"/>
          </p:cNvSpPr>
          <p:nvPr>
            <p:ph type="sldNum" sz="quarter" idx="22"/>
          </p:nvPr>
        </p:nvSpPr>
        <p:spPr/>
        <p:txBody>
          <a:bodyPr/>
          <a:lstStyle/>
          <a:p>
            <a:fld id="{53DD9ED9-11DA-44CF-BB46-4BC4D764B6CF}" type="slidenum">
              <a:rPr lang="fr-FR" smtClean="0"/>
              <a:pPr/>
              <a:t>14</a:t>
            </a:fld>
            <a:endParaRPr lang="fr-FR"/>
          </a:p>
        </p:txBody>
      </p:sp>
      <p:sp>
        <p:nvSpPr>
          <p:cNvPr id="4" name="Rectangle 3"/>
          <p:cNvSpPr/>
          <p:nvPr/>
        </p:nvSpPr>
        <p:spPr>
          <a:xfrm>
            <a:off x="378148" y="1692399"/>
            <a:ext cx="9361039" cy="5355312"/>
          </a:xfrm>
          <a:prstGeom prst="rect">
            <a:avLst/>
          </a:prstGeom>
        </p:spPr>
        <p:txBody>
          <a:bodyPr wrap="square">
            <a:spAutoFit/>
          </a:bodyPr>
          <a:lstStyle/>
          <a:p>
            <a:pPr marL="285750" lvl="0" indent="-285750">
              <a:buFont typeface="Wingdings" pitchFamily="2" charset="2"/>
              <a:buChar char="Ø"/>
            </a:pPr>
            <a:r>
              <a:rPr lang="en-US" sz="1900" dirty="0"/>
              <a:t>Establish a </a:t>
            </a:r>
            <a:r>
              <a:rPr lang="en-US" sz="2000" dirty="0"/>
              <a:t>Steering Committee to lead </a:t>
            </a:r>
            <a:r>
              <a:rPr lang="en-US" sz="1900" dirty="0"/>
              <a:t>the work in the sector and discuss strategies on MNCs, trade union networks, GFAs, organizing and union rights.</a:t>
            </a:r>
          </a:p>
          <a:p>
            <a:pPr marL="285750" lvl="0" indent="-285750">
              <a:buFont typeface="Wingdings" pitchFamily="2" charset="2"/>
              <a:buChar char="Ø"/>
            </a:pPr>
            <a:r>
              <a:rPr lang="en-US" sz="1900" dirty="0"/>
              <a:t>Support organizing and union building with a focus on Southeast Asia (partially supported by externally funded projects) whilst supporting increased union density in membership in the rest of the world</a:t>
            </a:r>
          </a:p>
          <a:p>
            <a:pPr marL="285750" lvl="0" indent="-285750">
              <a:buFont typeface="Wingdings" pitchFamily="2" charset="2"/>
              <a:buChar char="Ø"/>
            </a:pPr>
            <a:r>
              <a:rPr lang="en-US" sz="1900" dirty="0"/>
              <a:t>Develop industrial policies on specific issues including e-waste, health and safety</a:t>
            </a:r>
          </a:p>
          <a:p>
            <a:pPr marL="285750" lvl="0" indent="-285750">
              <a:buFont typeface="Wingdings" pitchFamily="2" charset="2"/>
              <a:buChar char="Ø"/>
            </a:pPr>
            <a:r>
              <a:rPr lang="en-US" sz="1900" dirty="0"/>
              <a:t>Enhance the IBM Global Union Alliance with UNI</a:t>
            </a:r>
          </a:p>
          <a:p>
            <a:pPr marL="285750" lvl="0" indent="-285750">
              <a:buFont typeface="Wingdings" pitchFamily="2" charset="2"/>
              <a:buChar char="Ø"/>
            </a:pPr>
            <a:r>
              <a:rPr lang="en-US" sz="1900" dirty="0"/>
              <a:t>Continue to develop trade union networks in Siemens, IBM, Nokia, Philips and Schneider Electric, seek possibilities to establish networks in Asian-based brand companies. Special efforts will be waged for Siemens, particularly in activities in India and China</a:t>
            </a:r>
          </a:p>
          <a:p>
            <a:pPr marL="285750" lvl="0" indent="-285750">
              <a:buFont typeface="Wingdings" pitchFamily="2" charset="2"/>
              <a:buChar char="Ø"/>
            </a:pPr>
            <a:r>
              <a:rPr lang="en-US" sz="1900" dirty="0"/>
              <a:t>Research mission to China to explore the situation of electronics workers and develop action with particular attention on </a:t>
            </a:r>
            <a:r>
              <a:rPr lang="en-US" sz="1900" dirty="0" err="1"/>
              <a:t>Foxconn</a:t>
            </a:r>
            <a:r>
              <a:rPr lang="en-US" sz="1900" dirty="0"/>
              <a:t>, </a:t>
            </a:r>
            <a:r>
              <a:rPr lang="en-US" sz="1900" dirty="0" err="1"/>
              <a:t>Suntech</a:t>
            </a:r>
            <a:r>
              <a:rPr lang="en-US" sz="1900" dirty="0"/>
              <a:t>, Haier and BYD</a:t>
            </a:r>
          </a:p>
          <a:p>
            <a:pPr marL="285750" lvl="0" indent="-285750">
              <a:buFont typeface="Wingdings" pitchFamily="2" charset="2"/>
              <a:buChar char="Ø"/>
            </a:pPr>
            <a:r>
              <a:rPr lang="en-US" sz="1900" dirty="0"/>
              <a:t>Establish synergies between electric power and ICT, electrical and electronics sectors</a:t>
            </a:r>
          </a:p>
          <a:p>
            <a:pPr marL="285750" lvl="0" indent="-285750">
              <a:buFont typeface="Wingdings" pitchFamily="2" charset="2"/>
              <a:buChar char="Ø"/>
            </a:pPr>
            <a:r>
              <a:rPr lang="en-US" sz="1900" dirty="0"/>
              <a:t>Develop cooperation with other organizations and networks such as </a:t>
            </a:r>
            <a:r>
              <a:rPr lang="en-US" sz="1900" dirty="0" err="1"/>
              <a:t>GoodElectronics</a:t>
            </a:r>
            <a:endParaRPr lang="en-US" sz="1900" dirty="0"/>
          </a:p>
          <a:p>
            <a:pPr marL="285750" lvl="0" indent="-285750">
              <a:buFont typeface="Wingdings" pitchFamily="2" charset="2"/>
              <a:buChar char="Ø"/>
            </a:pPr>
            <a:r>
              <a:rPr lang="en-US" sz="1900" dirty="0"/>
              <a:t>Include the sector in the Living Wage campaign</a:t>
            </a:r>
          </a:p>
        </p:txBody>
      </p:sp>
    </p:spTree>
    <p:extLst>
      <p:ext uri="{BB962C8B-B14F-4D97-AF65-F5344CB8AC3E}">
        <p14:creationId xmlns:p14="http://schemas.microsoft.com/office/powerpoint/2010/main" val="129292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ndustriall-union.org/sites/default/files/styles/image_w220/public/uploads/images/image-banners/takeaction.png">
            <a:hlinkClick r:id="rId3"/>
          </p:cNvPr>
          <p:cNvPicPr>
            <a:picLocks noChangeAspect="1" noChangeArrowheads="1"/>
          </p:cNvPicPr>
          <p:nvPr/>
        </p:nvPicPr>
        <p:blipFill>
          <a:blip r:embed="rId4" cstate="print"/>
          <a:srcRect/>
          <a:stretch>
            <a:fillRect/>
          </a:stretch>
        </p:blipFill>
        <p:spPr bwMode="auto">
          <a:xfrm>
            <a:off x="0" y="0"/>
            <a:ext cx="4698628" cy="6514007"/>
          </a:xfrm>
          <a:prstGeom prst="rect">
            <a:avLst/>
          </a:prstGeom>
          <a:noFill/>
        </p:spPr>
      </p:pic>
      <p:sp>
        <p:nvSpPr>
          <p:cNvPr id="6" name="Espace réservé du pied de page 5"/>
          <p:cNvSpPr>
            <a:spLocks noGrp="1"/>
          </p:cNvSpPr>
          <p:nvPr>
            <p:ph type="ftr" sz="quarter" idx="25"/>
          </p:nvPr>
        </p:nvSpPr>
        <p:spPr/>
        <p:txBody>
          <a:bodyPr/>
          <a:lstStyle/>
          <a:p>
            <a:pPr>
              <a:defRPr/>
            </a:pPr>
            <a:r>
              <a:rPr lang="fr-FR" smtClean="0"/>
              <a:t>TITLE</a:t>
            </a:r>
            <a:endParaRPr lang="fr-FR"/>
          </a:p>
        </p:txBody>
      </p:sp>
      <p:sp>
        <p:nvSpPr>
          <p:cNvPr id="7" name="Espace réservé du numéro de diapositive 6"/>
          <p:cNvSpPr>
            <a:spLocks noGrp="1"/>
          </p:cNvSpPr>
          <p:nvPr>
            <p:ph type="sldNum" sz="quarter" idx="26"/>
          </p:nvPr>
        </p:nvSpPr>
        <p:spPr/>
        <p:txBody>
          <a:bodyPr/>
          <a:lstStyle/>
          <a:p>
            <a:fld id="{84256B41-9EDA-45BE-A34F-07AB7F4F0FF1}" type="slidenum">
              <a:rPr lang="fr-FR"/>
              <a:pPr/>
              <a:t>15</a:t>
            </a:fld>
            <a:endParaRPr lang="fr-FR"/>
          </a:p>
        </p:txBody>
      </p:sp>
      <p:sp>
        <p:nvSpPr>
          <p:cNvPr id="10" name="Espace réservé du pied de page 4"/>
          <p:cNvSpPr txBox="1">
            <a:spLocks/>
          </p:cNvSpPr>
          <p:nvPr/>
        </p:nvSpPr>
        <p:spPr>
          <a:xfrm>
            <a:off x="306388" y="7265988"/>
            <a:ext cx="5545137" cy="157162"/>
          </a:xfrm>
          <a:prstGeom prst="rect">
            <a:avLst/>
          </a:prstGeom>
        </p:spPr>
        <p:txBody>
          <a:bodyPr lIns="104306" tIns="52153" rIns="104306" bIns="52153" anchor="ctr"/>
          <a:lstStyle>
            <a:lvl1pPr algn="l">
              <a:defRPr lang="fr-FR" sz="800" b="1" smtClean="0">
                <a:solidFill>
                  <a:srgbClr val="FF0000"/>
                </a:solidFill>
                <a:latin typeface="Arial Black" pitchFamily="34" charset="0"/>
              </a:defRPr>
            </a:lvl1pPr>
          </a:lstStyle>
          <a:p>
            <a:pPr defTabSz="1043056" fontAlgn="auto">
              <a:spcBef>
                <a:spcPts val="0"/>
              </a:spcBef>
              <a:spcAft>
                <a:spcPts val="0"/>
              </a:spcAft>
              <a:defRPr/>
            </a:pPr>
            <a:r>
              <a:rPr b="0" dirty="0" err="1">
                <a:solidFill>
                  <a:schemeClr val="bg1"/>
                </a:solidFill>
                <a:cs typeface="+mn-cs"/>
              </a:rPr>
              <a:t>Industri</a:t>
            </a:r>
            <a:r>
              <a:rPr b="0" dirty="0">
                <a:solidFill>
                  <a:schemeClr val="bg1"/>
                </a:solidFill>
                <a:cs typeface="+mn-cs"/>
              </a:rPr>
              <a:t> ALL</a:t>
            </a:r>
          </a:p>
        </p:txBody>
      </p:sp>
      <p:pic>
        <p:nvPicPr>
          <p:cNvPr id="27651" name="Image 9" descr="IMF-10.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0"/>
            <a:ext cx="10693400" cy="7558087"/>
          </a:xfrm>
          <a:prstGeom prst="rect">
            <a:avLst/>
          </a:prstGeom>
          <a:noFill/>
          <a:ln w="9525">
            <a:noFill/>
            <a:miter lim="800000"/>
            <a:headEnd/>
            <a:tailEnd/>
          </a:ln>
        </p:spPr>
      </p:pic>
      <p:sp>
        <p:nvSpPr>
          <p:cNvPr id="27654" name="Espace réservé du texte 3"/>
          <p:cNvSpPr>
            <a:spLocks noGrp="1"/>
          </p:cNvSpPr>
          <p:nvPr>
            <p:ph type="body" sz="quarter" idx="18"/>
          </p:nvPr>
        </p:nvSpPr>
        <p:spPr>
          <a:xfrm>
            <a:off x="4841875" y="3348038"/>
            <a:ext cx="4176713" cy="431800"/>
          </a:xfrm>
        </p:spPr>
        <p:txBody>
          <a:bodyPr/>
          <a:lstStyle/>
          <a:p>
            <a:pPr eaLnBrk="1" hangingPunct="1">
              <a:spcBef>
                <a:spcPct val="0"/>
              </a:spcBef>
              <a:buFont typeface="Arial" charset="0"/>
              <a:buNone/>
            </a:pPr>
            <a:r>
              <a:rPr lang="fr-FR" dirty="0" err="1" smtClean="0">
                <a:latin typeface="Arial" charset="0"/>
                <a:cs typeface="Arial" charset="0"/>
              </a:rPr>
              <a:t>Website</a:t>
            </a:r>
            <a:endParaRPr lang="fr-FR" dirty="0" smtClean="0">
              <a:solidFill>
                <a:schemeClr val="bg1"/>
              </a:solidFill>
              <a:latin typeface="Arial" charset="0"/>
              <a:cs typeface="Arial" charset="0"/>
            </a:endParaRPr>
          </a:p>
          <a:p>
            <a:pPr eaLnBrk="1" hangingPunct="1">
              <a:spcBef>
                <a:spcPct val="0"/>
              </a:spcBef>
              <a:buFont typeface="Arial" charset="0"/>
              <a:buNone/>
            </a:pPr>
            <a:endParaRPr lang="fr-FR" dirty="0" smtClean="0">
              <a:latin typeface="Arial" charset="0"/>
              <a:cs typeface="Arial" charset="0"/>
            </a:endParaRPr>
          </a:p>
        </p:txBody>
      </p:sp>
      <p:sp>
        <p:nvSpPr>
          <p:cNvPr id="27652" name="Titre 1"/>
          <p:cNvSpPr>
            <a:spLocks noGrp="1"/>
          </p:cNvSpPr>
          <p:nvPr>
            <p:ph type="title"/>
          </p:nvPr>
        </p:nvSpPr>
        <p:spPr>
          <a:xfrm>
            <a:off x="4914900" y="1331913"/>
            <a:ext cx="4103688" cy="735012"/>
          </a:xfrm>
        </p:spPr>
        <p:txBody>
          <a:bodyPr/>
          <a:lstStyle/>
          <a:p>
            <a:pPr eaLnBrk="1" hangingPunct="1"/>
            <a:r>
              <a:rPr lang="fr-FR" dirty="0" err="1" smtClean="0">
                <a:latin typeface="Arial" charset="0"/>
                <a:cs typeface="Arial" charset="0"/>
              </a:rPr>
              <a:t>Thank</a:t>
            </a:r>
            <a:r>
              <a:rPr lang="fr-FR" dirty="0" smtClean="0">
                <a:latin typeface="Arial" charset="0"/>
                <a:cs typeface="Arial" charset="0"/>
              </a:rPr>
              <a:t> You</a:t>
            </a:r>
          </a:p>
        </p:txBody>
      </p:sp>
      <p:sp>
        <p:nvSpPr>
          <p:cNvPr id="27655" name="Espace réservé du texte 4"/>
          <p:cNvSpPr>
            <a:spLocks noGrp="1"/>
          </p:cNvSpPr>
          <p:nvPr>
            <p:ph type="body" sz="quarter" idx="21"/>
          </p:nvPr>
        </p:nvSpPr>
        <p:spPr>
          <a:xfrm>
            <a:off x="4842644" y="4068663"/>
            <a:ext cx="5401369" cy="647848"/>
          </a:xfrm>
        </p:spPr>
        <p:txBody>
          <a:bodyPr/>
          <a:lstStyle/>
          <a:p>
            <a:pPr eaLnBrk="1" hangingPunct="1">
              <a:spcBef>
                <a:spcPct val="0"/>
              </a:spcBef>
            </a:pPr>
            <a:r>
              <a:rPr lang="en-US" sz="2800" dirty="0" smtClean="0">
                <a:solidFill>
                  <a:srgbClr val="E2001A"/>
                </a:solidFill>
                <a:latin typeface="Arial" charset="0"/>
                <a:cs typeface="Arial" charset="0"/>
              </a:rPr>
              <a:t>www.industriALL-union.org</a:t>
            </a:r>
            <a:endParaRPr lang="fr-FR" sz="2800" dirty="0" smtClean="0">
              <a:latin typeface="Arial" charset="0"/>
              <a:cs typeface="Arial" charset="0"/>
            </a:endParaRPr>
          </a:p>
        </p:txBody>
      </p:sp>
      <p:sp>
        <p:nvSpPr>
          <p:cNvPr id="11" name="Picture Placeholder 10"/>
          <p:cNvSpPr>
            <a:spLocks noGrp="1"/>
          </p:cNvSpPr>
          <p:nvPr>
            <p:ph type="pic" sz="quarter" idx="24"/>
          </p:nvPr>
        </p:nvSpPr>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17"/>
          </p:nvPr>
        </p:nvSpPr>
        <p:spPr/>
        <p:txBody>
          <a:bodyPr/>
          <a:lstStyle/>
          <a:p>
            <a:r>
              <a:rPr lang="en-US" sz="4400" dirty="0" smtClean="0"/>
              <a:t>Building Unity and Power</a:t>
            </a:r>
            <a:endParaRPr lang="en-US" sz="4400" dirty="0"/>
          </a:p>
        </p:txBody>
      </p:sp>
      <p:sp>
        <p:nvSpPr>
          <p:cNvPr id="14339" name="Espace réservé du numéro de diapositive 2"/>
          <p:cNvSpPr>
            <a:spLocks noGrp="1"/>
          </p:cNvSpPr>
          <p:nvPr>
            <p:ph type="sldNum" sz="quarter" idx="22"/>
          </p:nvPr>
        </p:nvSpPr>
        <p:spPr bwMode="auto">
          <a:ln>
            <a:miter lim="800000"/>
            <a:headEnd/>
            <a:tailEnd/>
          </a:ln>
        </p:spPr>
        <p:txBody>
          <a:bodyPr/>
          <a:lstStyle/>
          <a:p>
            <a:fld id="{35808F98-081A-47FF-BCA1-EE986698294D}" type="slidenum">
              <a:rPr lang="fr-FR"/>
              <a:pPr/>
              <a:t>2</a:t>
            </a:fld>
            <a:endParaRPr lang="fr-FR"/>
          </a:p>
        </p:txBody>
      </p:sp>
      <p:pic>
        <p:nvPicPr>
          <p:cNvPr id="17" name="Picture 2" descr="Icem logo"/>
          <p:cNvPicPr>
            <a:picLocks noChangeAspect="1" noChangeArrowheads="1"/>
          </p:cNvPicPr>
          <p:nvPr/>
        </p:nvPicPr>
        <p:blipFill>
          <a:blip r:embed="rId3" cstate="print"/>
          <a:srcRect/>
          <a:stretch>
            <a:fillRect/>
          </a:stretch>
        </p:blipFill>
        <p:spPr bwMode="auto">
          <a:xfrm>
            <a:off x="1602284" y="2340471"/>
            <a:ext cx="1225285" cy="934657"/>
          </a:xfrm>
          <a:prstGeom prst="rect">
            <a:avLst/>
          </a:prstGeom>
          <a:noFill/>
        </p:spPr>
      </p:pic>
      <p:pic>
        <p:nvPicPr>
          <p:cNvPr id="18" name="Picture 6" descr="IMF"/>
          <p:cNvPicPr>
            <a:picLocks noChangeAspect="1" noChangeArrowheads="1"/>
          </p:cNvPicPr>
          <p:nvPr/>
        </p:nvPicPr>
        <p:blipFill>
          <a:blip r:embed="rId4" cstate="print"/>
          <a:srcRect/>
          <a:stretch>
            <a:fillRect/>
          </a:stretch>
        </p:blipFill>
        <p:spPr bwMode="auto">
          <a:xfrm>
            <a:off x="4122564" y="2340471"/>
            <a:ext cx="1225285" cy="934657"/>
          </a:xfrm>
          <a:prstGeom prst="rect">
            <a:avLst/>
          </a:prstGeom>
          <a:noFill/>
        </p:spPr>
      </p:pic>
      <p:pic>
        <p:nvPicPr>
          <p:cNvPr id="19" name="Picture 4" descr="http://www.building-power.org/sites/default/files/uploads/images/imce/logo-itgl.gif"/>
          <p:cNvPicPr>
            <a:picLocks noChangeAspect="1" noChangeArrowheads="1"/>
          </p:cNvPicPr>
          <p:nvPr/>
        </p:nvPicPr>
        <p:blipFill>
          <a:blip r:embed="rId5" cstate="print"/>
          <a:srcRect/>
          <a:stretch>
            <a:fillRect/>
          </a:stretch>
        </p:blipFill>
        <p:spPr bwMode="auto">
          <a:xfrm>
            <a:off x="6714852" y="2340471"/>
            <a:ext cx="1225285" cy="934657"/>
          </a:xfrm>
          <a:prstGeom prst="rect">
            <a:avLst/>
          </a:prstGeom>
          <a:noFill/>
        </p:spPr>
      </p:pic>
      <p:sp>
        <p:nvSpPr>
          <p:cNvPr id="20" name="TextBox 19"/>
          <p:cNvSpPr txBox="1"/>
          <p:nvPr/>
        </p:nvSpPr>
        <p:spPr>
          <a:xfrm>
            <a:off x="1170236" y="3276575"/>
            <a:ext cx="2189443" cy="936321"/>
          </a:xfrm>
          <a:prstGeom prst="rect">
            <a:avLst/>
          </a:prstGeom>
          <a:noFill/>
          <a:ln w="19050">
            <a:solidFill>
              <a:schemeClr val="tx1"/>
            </a:solidFill>
          </a:ln>
        </p:spPr>
        <p:txBody>
          <a:bodyPr wrap="square" lIns="104306" tIns="52153" rIns="104306" bIns="52153" rtlCol="0">
            <a:spAutoFit/>
          </a:bodyPr>
          <a:lstStyle/>
          <a:p>
            <a:r>
              <a:rPr lang="en-US" sz="1800" dirty="0" smtClean="0"/>
              <a:t>115 countries</a:t>
            </a:r>
          </a:p>
          <a:p>
            <a:r>
              <a:rPr lang="en-US" sz="1800" dirty="0" smtClean="0"/>
              <a:t>355 unions</a:t>
            </a:r>
          </a:p>
          <a:p>
            <a:r>
              <a:rPr lang="en-US" sz="1800" dirty="0" smtClean="0"/>
              <a:t>20 million workers</a:t>
            </a:r>
            <a:endParaRPr lang="en-US" sz="1800" dirty="0"/>
          </a:p>
        </p:txBody>
      </p:sp>
      <p:sp>
        <p:nvSpPr>
          <p:cNvPr id="21" name="TextBox 20"/>
          <p:cNvSpPr txBox="1"/>
          <p:nvPr/>
        </p:nvSpPr>
        <p:spPr>
          <a:xfrm>
            <a:off x="3690516" y="3276575"/>
            <a:ext cx="2189443" cy="936321"/>
          </a:xfrm>
          <a:prstGeom prst="rect">
            <a:avLst/>
          </a:prstGeom>
          <a:noFill/>
          <a:ln w="19050">
            <a:solidFill>
              <a:schemeClr val="tx1"/>
            </a:solidFill>
          </a:ln>
        </p:spPr>
        <p:txBody>
          <a:bodyPr wrap="square" lIns="104306" tIns="52153" rIns="104306" bIns="52153" rtlCol="0">
            <a:spAutoFit/>
          </a:bodyPr>
          <a:lstStyle/>
          <a:p>
            <a:r>
              <a:rPr lang="en-US" sz="1800" dirty="0" smtClean="0"/>
              <a:t>100 countries</a:t>
            </a:r>
          </a:p>
          <a:p>
            <a:r>
              <a:rPr lang="en-US" sz="1800" dirty="0" smtClean="0"/>
              <a:t>200 unions</a:t>
            </a:r>
          </a:p>
          <a:p>
            <a:r>
              <a:rPr lang="en-US" sz="1800" dirty="0" smtClean="0"/>
              <a:t>25 million workers</a:t>
            </a:r>
            <a:endParaRPr lang="en-US" sz="1800" dirty="0"/>
          </a:p>
        </p:txBody>
      </p:sp>
      <p:sp>
        <p:nvSpPr>
          <p:cNvPr id="22" name="TextBox 21"/>
          <p:cNvSpPr txBox="1"/>
          <p:nvPr/>
        </p:nvSpPr>
        <p:spPr>
          <a:xfrm>
            <a:off x="6282804" y="3276575"/>
            <a:ext cx="2189443" cy="936321"/>
          </a:xfrm>
          <a:prstGeom prst="rect">
            <a:avLst/>
          </a:prstGeom>
          <a:noFill/>
          <a:ln w="19050">
            <a:solidFill>
              <a:schemeClr val="tx1"/>
            </a:solidFill>
          </a:ln>
        </p:spPr>
        <p:txBody>
          <a:bodyPr wrap="square" lIns="104306" tIns="52153" rIns="104306" bIns="52153" rtlCol="0">
            <a:spAutoFit/>
          </a:bodyPr>
          <a:lstStyle/>
          <a:p>
            <a:r>
              <a:rPr lang="en-US" sz="1800" dirty="0" smtClean="0"/>
              <a:t>110 countries</a:t>
            </a:r>
          </a:p>
          <a:p>
            <a:r>
              <a:rPr lang="en-US" sz="1800" dirty="0" smtClean="0"/>
              <a:t>217 unions</a:t>
            </a:r>
          </a:p>
          <a:p>
            <a:r>
              <a:rPr lang="en-US" sz="1800" dirty="0" smtClean="0"/>
              <a:t>10 million workers</a:t>
            </a:r>
            <a:endParaRPr lang="en-US" sz="1800" dirty="0"/>
          </a:p>
        </p:txBody>
      </p:sp>
      <p:sp>
        <p:nvSpPr>
          <p:cNvPr id="23" name="Down Arrow 22"/>
          <p:cNvSpPr/>
          <p:nvPr/>
        </p:nvSpPr>
        <p:spPr>
          <a:xfrm>
            <a:off x="4626620" y="4284687"/>
            <a:ext cx="421047" cy="288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4" name="Down Arrow 23"/>
          <p:cNvSpPr/>
          <p:nvPr/>
        </p:nvSpPr>
        <p:spPr>
          <a:xfrm>
            <a:off x="7218908" y="4284687"/>
            <a:ext cx="42104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5" name="Down Arrow 24"/>
          <p:cNvSpPr/>
          <p:nvPr/>
        </p:nvSpPr>
        <p:spPr>
          <a:xfrm>
            <a:off x="2034332" y="4284688"/>
            <a:ext cx="42104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US"/>
          </a:p>
        </p:txBody>
      </p:sp>
      <p:sp>
        <p:nvSpPr>
          <p:cNvPr id="26" name="TextBox 25"/>
          <p:cNvSpPr txBox="1"/>
          <p:nvPr/>
        </p:nvSpPr>
        <p:spPr>
          <a:xfrm>
            <a:off x="2178348" y="6372919"/>
            <a:ext cx="5220980" cy="1644207"/>
          </a:xfrm>
          <a:prstGeom prst="rect">
            <a:avLst/>
          </a:prstGeom>
          <a:noFill/>
        </p:spPr>
        <p:txBody>
          <a:bodyPr wrap="square" lIns="104306" tIns="52153" rIns="104306" bIns="52153" rtlCol="0">
            <a:spAutoFit/>
          </a:bodyPr>
          <a:lstStyle/>
          <a:p>
            <a:pPr algn="ctr"/>
            <a:r>
              <a:rPr lang="en-US" sz="2000" dirty="0" smtClean="0">
                <a:solidFill>
                  <a:srgbClr val="FF0000"/>
                </a:solidFill>
                <a:latin typeface="Arial Black" pitchFamily="34" charset="0"/>
              </a:rPr>
              <a:t>50 million workers</a:t>
            </a:r>
          </a:p>
          <a:p>
            <a:pPr algn="ctr"/>
            <a:r>
              <a:rPr lang="en-US" sz="2000" dirty="0" smtClean="0">
                <a:solidFill>
                  <a:srgbClr val="FF0000"/>
                </a:solidFill>
                <a:latin typeface="Arial Black" pitchFamily="34" charset="0"/>
              </a:rPr>
              <a:t>over400 unions</a:t>
            </a:r>
          </a:p>
          <a:p>
            <a:pPr algn="ctr"/>
            <a:r>
              <a:rPr lang="en-US" sz="2000" dirty="0" smtClean="0">
                <a:solidFill>
                  <a:srgbClr val="FF0000"/>
                </a:solidFill>
                <a:latin typeface="Arial Black" pitchFamily="34" charset="0"/>
              </a:rPr>
              <a:t>140 </a:t>
            </a:r>
            <a:r>
              <a:rPr lang="en-US" sz="2000" dirty="0">
                <a:solidFill>
                  <a:srgbClr val="FF0000"/>
                </a:solidFill>
                <a:latin typeface="Arial Black" pitchFamily="34" charset="0"/>
              </a:rPr>
              <a:t>countries</a:t>
            </a:r>
          </a:p>
          <a:p>
            <a:pPr algn="ctr"/>
            <a:endParaRPr lang="en-US" sz="2000" dirty="0">
              <a:solidFill>
                <a:srgbClr val="FF0000"/>
              </a:solidFill>
              <a:latin typeface="Arial Black" pitchFamily="34" charset="0"/>
            </a:endParaRPr>
          </a:p>
          <a:p>
            <a:pPr algn="ctr"/>
            <a:endParaRPr lang="en-US" sz="2000" dirty="0">
              <a:solidFill>
                <a:srgbClr val="FF0000"/>
              </a:solidFill>
              <a:latin typeface="Arial Black" pitchFamily="34" charset="0"/>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413" y="4610055"/>
            <a:ext cx="6147258" cy="179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kmatsuzaki.FIOM\Local Settings\Temporary Internet Files\Content.IE5\QHHHKD1Z\world_ga_kabegami1_1024[1].gif"/>
          <p:cNvPicPr>
            <a:picLocks noChangeAspect="1" noChangeArrowheads="1"/>
          </p:cNvPicPr>
          <p:nvPr/>
        </p:nvPicPr>
        <p:blipFill>
          <a:blip r:embed="rId3" cstate="print"/>
          <a:srcRect/>
          <a:stretch>
            <a:fillRect/>
          </a:stretch>
        </p:blipFill>
        <p:spPr bwMode="auto">
          <a:xfrm>
            <a:off x="1314252" y="1332359"/>
            <a:ext cx="7344816" cy="5191591"/>
          </a:xfrm>
          <a:prstGeom prst="rect">
            <a:avLst/>
          </a:prstGeom>
          <a:noFill/>
          <a:ln w="9525">
            <a:noFill/>
            <a:miter lim="800000"/>
            <a:headEnd/>
            <a:tailEnd/>
          </a:ln>
        </p:spPr>
      </p:pic>
      <p:sp>
        <p:nvSpPr>
          <p:cNvPr id="25" name="Text Placeholder 24"/>
          <p:cNvSpPr>
            <a:spLocks noGrp="1"/>
          </p:cNvSpPr>
          <p:nvPr>
            <p:ph type="body" sz="quarter" idx="17"/>
          </p:nvPr>
        </p:nvSpPr>
        <p:spPr>
          <a:xfrm>
            <a:off x="2754412" y="828303"/>
            <a:ext cx="6985769" cy="2592288"/>
          </a:xfrm>
        </p:spPr>
        <p:txBody>
          <a:bodyPr/>
          <a:lstStyle/>
          <a:p>
            <a:r>
              <a:rPr lang="en-US" sz="4400" dirty="0" smtClean="0"/>
              <a:t>HQ and Regional Offices</a:t>
            </a:r>
            <a:endParaRPr lang="en-US" sz="4400" dirty="0"/>
          </a:p>
        </p:txBody>
      </p:sp>
      <p:sp>
        <p:nvSpPr>
          <p:cNvPr id="16387" name="Espace réservé du numéro de diapositive 1"/>
          <p:cNvSpPr>
            <a:spLocks noGrp="1"/>
          </p:cNvSpPr>
          <p:nvPr>
            <p:ph type="sldNum" sz="quarter" idx="22"/>
          </p:nvPr>
        </p:nvSpPr>
        <p:spPr bwMode="auto">
          <a:ln>
            <a:miter lim="800000"/>
            <a:headEnd/>
            <a:tailEnd/>
          </a:ln>
        </p:spPr>
        <p:txBody>
          <a:bodyPr/>
          <a:lstStyle/>
          <a:p>
            <a:fld id="{4585A90D-0713-4269-802C-7F0071D4B742}" type="slidenum">
              <a:rPr lang="fr-FR"/>
              <a:pPr/>
              <a:t>3</a:t>
            </a:fld>
            <a:endParaRPr lang="fr-FR"/>
          </a:p>
        </p:txBody>
      </p:sp>
      <p:cxnSp>
        <p:nvCxnSpPr>
          <p:cNvPr id="10" name="Straight Arrow Connector 9"/>
          <p:cNvCxnSpPr/>
          <p:nvPr/>
        </p:nvCxnSpPr>
        <p:spPr>
          <a:xfrm>
            <a:off x="1509277" y="2418846"/>
            <a:ext cx="741079" cy="7857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826420" y="2418846"/>
            <a:ext cx="988392" cy="4976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50338" y="5431094"/>
            <a:ext cx="0" cy="15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696155" y="6586115"/>
            <a:ext cx="14" cy="12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52616" y="5004767"/>
            <a:ext cx="958380" cy="1296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194572" y="4284687"/>
            <a:ext cx="897692" cy="372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812253" y="4932759"/>
            <a:ext cx="726135"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3546500" y="3852639"/>
            <a:ext cx="305342" cy="20882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78148" y="1692399"/>
            <a:ext cx="2189443" cy="7145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en-US" sz="1600" b="1" u="sng" dirty="0" smtClean="0">
                <a:solidFill>
                  <a:schemeClr val="tx1"/>
                </a:solidFill>
              </a:rPr>
              <a:t>Geneva, Switzerland</a:t>
            </a:r>
          </a:p>
          <a:p>
            <a:pPr algn="ctr"/>
            <a:r>
              <a:rPr lang="en-US" sz="1600" b="1" dirty="0" smtClean="0">
                <a:solidFill>
                  <a:schemeClr val="tx1"/>
                </a:solidFill>
              </a:rPr>
              <a:t>IndustriALL HQ</a:t>
            </a:r>
          </a:p>
        </p:txBody>
      </p:sp>
      <p:sp>
        <p:nvSpPr>
          <p:cNvPr id="20" name="Rounded Rectangle 19"/>
          <p:cNvSpPr/>
          <p:nvPr/>
        </p:nvSpPr>
        <p:spPr>
          <a:xfrm>
            <a:off x="2826420" y="1692399"/>
            <a:ext cx="2189443" cy="71452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en-US" sz="1600" b="1" u="sng" dirty="0" smtClean="0">
                <a:solidFill>
                  <a:schemeClr val="tx1"/>
                </a:solidFill>
              </a:rPr>
              <a:t>Moscow, RUSSIA</a:t>
            </a:r>
          </a:p>
          <a:p>
            <a:pPr algn="ctr"/>
            <a:r>
              <a:rPr lang="en-US" sz="1600" dirty="0" smtClean="0">
                <a:solidFill>
                  <a:schemeClr val="tx1"/>
                </a:solidFill>
              </a:rPr>
              <a:t>CIS countries</a:t>
            </a:r>
          </a:p>
        </p:txBody>
      </p:sp>
      <p:sp>
        <p:nvSpPr>
          <p:cNvPr id="21" name="Rounded Rectangle 20"/>
          <p:cNvSpPr/>
          <p:nvPr/>
        </p:nvSpPr>
        <p:spPr>
          <a:xfrm>
            <a:off x="5058668" y="3924647"/>
            <a:ext cx="2189443" cy="71452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en-US" sz="1600" b="1" u="sng" dirty="0" smtClean="0">
                <a:solidFill>
                  <a:schemeClr val="tx1"/>
                </a:solidFill>
              </a:rPr>
              <a:t>SINGAPORE</a:t>
            </a:r>
          </a:p>
          <a:p>
            <a:pPr algn="ctr"/>
            <a:r>
              <a:rPr lang="en-US" sz="1600" dirty="0" smtClean="0">
                <a:solidFill>
                  <a:schemeClr val="tx1"/>
                </a:solidFill>
              </a:rPr>
              <a:t>Southeast Asia/Pacific</a:t>
            </a:r>
          </a:p>
        </p:txBody>
      </p:sp>
      <p:sp>
        <p:nvSpPr>
          <p:cNvPr id="22" name="Rounded Rectangle 21"/>
          <p:cNvSpPr/>
          <p:nvPr/>
        </p:nvSpPr>
        <p:spPr>
          <a:xfrm>
            <a:off x="2826420" y="5436815"/>
            <a:ext cx="1852606" cy="71452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en-US" sz="1600" b="1" u="sng" dirty="0" smtClean="0">
                <a:solidFill>
                  <a:schemeClr val="tx1"/>
                </a:solidFill>
              </a:rPr>
              <a:t>New Delhi, INDIA</a:t>
            </a:r>
          </a:p>
          <a:p>
            <a:pPr algn="ctr"/>
            <a:r>
              <a:rPr lang="en-US" sz="1600" dirty="0" smtClean="0">
                <a:solidFill>
                  <a:schemeClr val="tx1"/>
                </a:solidFill>
              </a:rPr>
              <a:t>South Asia</a:t>
            </a:r>
          </a:p>
        </p:txBody>
      </p:sp>
      <p:sp>
        <p:nvSpPr>
          <p:cNvPr id="23" name="Rounded Rectangle 22"/>
          <p:cNvSpPr/>
          <p:nvPr/>
        </p:nvSpPr>
        <p:spPr>
          <a:xfrm>
            <a:off x="594172" y="6228903"/>
            <a:ext cx="3199956" cy="71452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en-US" sz="1600" b="1" u="sng" dirty="0" smtClean="0">
                <a:solidFill>
                  <a:schemeClr val="tx1"/>
                </a:solidFill>
              </a:rPr>
              <a:t>Johannesburg, SOUTH AFRICA</a:t>
            </a:r>
          </a:p>
          <a:p>
            <a:pPr algn="ctr"/>
            <a:r>
              <a:rPr lang="en-US" sz="1600" dirty="0" err="1" smtClean="0">
                <a:solidFill>
                  <a:schemeClr val="tx1"/>
                </a:solidFill>
              </a:rPr>
              <a:t>East&amp;Southern</a:t>
            </a:r>
            <a:r>
              <a:rPr lang="en-US" sz="1600" dirty="0" smtClean="0">
                <a:solidFill>
                  <a:schemeClr val="tx1"/>
                </a:solidFill>
              </a:rPr>
              <a:t> Africa</a:t>
            </a:r>
          </a:p>
        </p:txBody>
      </p:sp>
      <p:sp>
        <p:nvSpPr>
          <p:cNvPr id="24" name="Rounded Rectangle 23"/>
          <p:cNvSpPr/>
          <p:nvPr/>
        </p:nvSpPr>
        <p:spPr>
          <a:xfrm>
            <a:off x="5490716" y="6084887"/>
            <a:ext cx="2526281" cy="71452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en-US" sz="1600" b="1" u="sng" dirty="0" smtClean="0">
                <a:solidFill>
                  <a:schemeClr val="tx1"/>
                </a:solidFill>
              </a:rPr>
              <a:t>Montevideo, URGUAY</a:t>
            </a:r>
          </a:p>
          <a:p>
            <a:pPr algn="ctr"/>
            <a:r>
              <a:rPr lang="en-US" sz="1600" dirty="0" smtClean="0">
                <a:solidFill>
                  <a:schemeClr val="tx1"/>
                </a:solidFill>
              </a:rPr>
              <a:t>Latin </a:t>
            </a:r>
            <a:r>
              <a:rPr lang="en-US" sz="1600" dirty="0" err="1" smtClean="0">
                <a:solidFill>
                  <a:schemeClr val="tx1"/>
                </a:solidFill>
              </a:rPr>
              <a:t>America&amp;Caribbean</a:t>
            </a: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2466380" y="900311"/>
            <a:ext cx="6985769" cy="2592288"/>
          </a:xfrm>
        </p:spPr>
        <p:txBody>
          <a:bodyPr>
            <a:normAutofit/>
          </a:bodyPr>
          <a:lstStyle/>
          <a:p>
            <a:r>
              <a:rPr lang="en-US" sz="3200" dirty="0" smtClean="0"/>
              <a:t>List of industrial sectors within </a:t>
            </a:r>
            <a:r>
              <a:rPr lang="en-US" sz="3200" dirty="0" err="1" smtClean="0"/>
              <a:t>IndustriALL’s</a:t>
            </a:r>
            <a:r>
              <a:rPr lang="en-US" sz="3200" dirty="0" smtClean="0"/>
              <a:t> jurisdiction </a:t>
            </a:r>
            <a:endParaRPr lang="en-US" sz="3200" dirty="0"/>
          </a:p>
        </p:txBody>
      </p:sp>
      <p:sp>
        <p:nvSpPr>
          <p:cNvPr id="15363" name="Espace réservé du numéro de diapositive 1"/>
          <p:cNvSpPr>
            <a:spLocks noGrp="1"/>
          </p:cNvSpPr>
          <p:nvPr>
            <p:ph type="sldNum" sz="quarter" idx="22"/>
          </p:nvPr>
        </p:nvSpPr>
        <p:spPr bwMode="auto">
          <a:ln>
            <a:miter lim="800000"/>
            <a:headEnd/>
            <a:tailEnd/>
          </a:ln>
        </p:spPr>
        <p:txBody>
          <a:bodyPr/>
          <a:lstStyle/>
          <a:p>
            <a:fld id="{50B7C052-7991-400D-BE9E-B1E2F48AAB67}" type="slidenum">
              <a:rPr lang="fr-FR"/>
              <a:pPr/>
              <a:t>4</a:t>
            </a:fld>
            <a:endParaRPr lang="fr-FR"/>
          </a:p>
        </p:txBody>
      </p:sp>
      <p:graphicFrame>
        <p:nvGraphicFramePr>
          <p:cNvPr id="10" name="Content Placeholder 8"/>
          <p:cNvGraphicFramePr>
            <a:graphicFrameLocks/>
          </p:cNvGraphicFramePr>
          <p:nvPr>
            <p:extLst>
              <p:ext uri="{D42A27DB-BD31-4B8C-83A1-F6EECF244321}">
                <p14:modId xmlns:p14="http://schemas.microsoft.com/office/powerpoint/2010/main" val="2359970009"/>
              </p:ext>
            </p:extLst>
          </p:nvPr>
        </p:nvGraphicFramePr>
        <p:xfrm>
          <a:off x="882204" y="2052439"/>
          <a:ext cx="7920880" cy="3581400"/>
        </p:xfrm>
        <a:graphic>
          <a:graphicData uri="http://schemas.openxmlformats.org/drawingml/2006/table">
            <a:tbl>
              <a:tblPr firstRow="1" bandRow="1">
                <a:tableStyleId>{5C22544A-7EE6-4342-B048-85BDC9FD1C3A}</a:tableStyleId>
              </a:tblPr>
              <a:tblGrid>
                <a:gridCol w="3960440"/>
                <a:gridCol w="3960440"/>
              </a:tblGrid>
              <a:tr h="366980">
                <a:tc gridSpan="2">
                  <a:txBody>
                    <a:bodyPr/>
                    <a:lstStyle/>
                    <a:p>
                      <a:pPr algn="ctr"/>
                      <a:r>
                        <a:rPr lang="en-US" dirty="0" smtClean="0"/>
                        <a:t> Industrial Sectors(15)</a:t>
                      </a:r>
                      <a:endParaRPr lang="en-US" dirty="0"/>
                    </a:p>
                  </a:txBody>
                  <a:tcPr/>
                </a:tc>
                <a:tc hMerge="1">
                  <a:txBody>
                    <a:bodyPr/>
                    <a:lstStyle/>
                    <a:p>
                      <a:endParaRPr lang="en-US" dirty="0"/>
                    </a:p>
                  </a:txBody>
                  <a:tcPr/>
                </a:tc>
              </a:tr>
              <a:tr h="330736">
                <a:tc>
                  <a:txBody>
                    <a:bodyPr/>
                    <a:lstStyle/>
                    <a:p>
                      <a:r>
                        <a:rPr lang="en-US" sz="1600" b="1" dirty="0" smtClean="0"/>
                        <a:t>Aerospace</a:t>
                      </a:r>
                      <a:endParaRPr lang="en-US" sz="1600" b="1" dirty="0"/>
                    </a:p>
                  </a:txBody>
                  <a:tcPr/>
                </a:tc>
                <a:tc>
                  <a:txBody>
                    <a:bodyPr/>
                    <a:lstStyle/>
                    <a:p>
                      <a:r>
                        <a:rPr lang="en-US" sz="1600" b="1" dirty="0" smtClean="0"/>
                        <a:t>Automotive</a:t>
                      </a:r>
                      <a:endParaRPr lang="en-US" sz="1600" b="1" dirty="0"/>
                    </a:p>
                  </a:txBody>
                  <a:tcPr/>
                </a:tc>
              </a:tr>
              <a:tr h="330736">
                <a:tc>
                  <a:txBody>
                    <a:bodyPr/>
                    <a:lstStyle/>
                    <a:p>
                      <a:r>
                        <a:rPr lang="en-US" sz="1600" b="1" dirty="0" smtClean="0"/>
                        <a:t>Base metals</a:t>
                      </a:r>
                      <a:endParaRPr lang="en-US" sz="1600" b="1" dirty="0"/>
                    </a:p>
                  </a:txBody>
                  <a:tcPr/>
                </a:tc>
                <a:tc>
                  <a:txBody>
                    <a:bodyPr/>
                    <a:lstStyle/>
                    <a:p>
                      <a:r>
                        <a:rPr lang="en-US" sz="1600" b="1" dirty="0" smtClean="0"/>
                        <a:t>Chemical, Pharmaceutical and Bio-</a:t>
                      </a:r>
                      <a:r>
                        <a:rPr lang="en-US" sz="1600" b="1" dirty="0" err="1" smtClean="0"/>
                        <a:t>sience</a:t>
                      </a:r>
                      <a:endParaRPr lang="en-US" sz="1600" b="1" dirty="0"/>
                    </a:p>
                  </a:txBody>
                  <a:tcPr/>
                </a:tc>
              </a:tr>
              <a:tr h="330736">
                <a:tc>
                  <a:txBody>
                    <a:bodyPr/>
                    <a:lstStyle/>
                    <a:p>
                      <a:r>
                        <a:rPr lang="en-US" sz="1600" b="1" dirty="0" smtClean="0"/>
                        <a:t>Energy</a:t>
                      </a:r>
                      <a:endParaRPr lang="en-US" sz="1600" b="1" dirty="0"/>
                    </a:p>
                  </a:txBody>
                  <a:tcPr/>
                </a:tc>
                <a:tc>
                  <a:txBody>
                    <a:bodyPr/>
                    <a:lstStyle/>
                    <a:p>
                      <a:r>
                        <a:rPr lang="en-US" sz="1600" b="1" dirty="0" smtClean="0"/>
                        <a:t>Industrial</a:t>
                      </a:r>
                      <a:r>
                        <a:rPr lang="en-US" sz="1600" b="1" baseline="0" dirty="0" smtClean="0"/>
                        <a:t> and Environment Services</a:t>
                      </a:r>
                      <a:endParaRPr lang="en-US" sz="1600" b="1" dirty="0"/>
                    </a:p>
                  </a:txBody>
                  <a:tcPr/>
                </a:tc>
              </a:tr>
              <a:tr h="516491">
                <a:tc>
                  <a:txBody>
                    <a:bodyPr/>
                    <a:lstStyle/>
                    <a:p>
                      <a:r>
                        <a:rPr lang="en-US" sz="1600" b="1" dirty="0" smtClean="0"/>
                        <a:t>Glass, Ceramic,</a:t>
                      </a:r>
                      <a:r>
                        <a:rPr lang="en-US" sz="1600" b="1" baseline="0" dirty="0" smtClean="0"/>
                        <a:t> Cement and Associated Industries</a:t>
                      </a:r>
                      <a:endParaRPr lang="en-US" sz="1600" b="1" dirty="0"/>
                    </a:p>
                  </a:txBody>
                  <a:tcPr/>
                </a:tc>
                <a:tc>
                  <a:txBody>
                    <a:bodyPr/>
                    <a:lstStyle/>
                    <a:p>
                      <a:r>
                        <a:rPr lang="en-US" sz="2000" b="1" dirty="0" smtClean="0">
                          <a:solidFill>
                            <a:srgbClr val="FF0000"/>
                          </a:solidFill>
                        </a:rPr>
                        <a:t>ICT, Electrical</a:t>
                      </a:r>
                      <a:r>
                        <a:rPr lang="en-US" sz="2000" b="1" baseline="0" dirty="0" smtClean="0">
                          <a:solidFill>
                            <a:srgbClr val="FF0000"/>
                          </a:solidFill>
                        </a:rPr>
                        <a:t> and Electronics</a:t>
                      </a:r>
                      <a:endParaRPr lang="en-US" sz="2000" b="1" dirty="0">
                        <a:solidFill>
                          <a:srgbClr val="FF0000"/>
                        </a:solidFill>
                      </a:endParaRPr>
                    </a:p>
                  </a:txBody>
                  <a:tcPr/>
                </a:tc>
              </a:tr>
              <a:tr h="330736">
                <a:tc>
                  <a:txBody>
                    <a:bodyPr/>
                    <a:lstStyle/>
                    <a:p>
                      <a:r>
                        <a:rPr lang="en-US" sz="1600" b="1" dirty="0" smtClean="0"/>
                        <a:t>Mechanical</a:t>
                      </a:r>
                      <a:r>
                        <a:rPr lang="en-US" sz="1600" b="1" baseline="0" dirty="0" smtClean="0"/>
                        <a:t> engineering</a:t>
                      </a:r>
                      <a:endParaRPr lang="en-US" sz="1600" b="1" dirty="0"/>
                    </a:p>
                  </a:txBody>
                  <a:tcPr/>
                </a:tc>
                <a:tc>
                  <a:txBody>
                    <a:bodyPr/>
                    <a:lstStyle/>
                    <a:p>
                      <a:r>
                        <a:rPr lang="en-US" sz="1600" b="1" dirty="0" smtClean="0"/>
                        <a:t>Mining and DGOJP</a:t>
                      </a:r>
                      <a:endParaRPr lang="en-US" sz="1600" b="1" dirty="0"/>
                    </a:p>
                  </a:txBody>
                  <a:tcPr/>
                </a:tc>
              </a:tr>
              <a:tr h="330736">
                <a:tc>
                  <a:txBody>
                    <a:bodyPr/>
                    <a:lstStyle/>
                    <a:p>
                      <a:r>
                        <a:rPr lang="en-US" sz="1600" b="1" dirty="0" smtClean="0"/>
                        <a:t>Pulp and Paper</a:t>
                      </a:r>
                      <a:endParaRPr lang="en-US" sz="1600" b="1" dirty="0"/>
                    </a:p>
                  </a:txBody>
                  <a:tcPr/>
                </a:tc>
                <a:tc>
                  <a:txBody>
                    <a:bodyPr/>
                    <a:lstStyle/>
                    <a:p>
                      <a:r>
                        <a:rPr lang="en-US" sz="1600" b="1" dirty="0" smtClean="0"/>
                        <a:t>Rubber</a:t>
                      </a:r>
                      <a:endParaRPr lang="en-US" sz="1600" b="1" dirty="0"/>
                    </a:p>
                  </a:txBody>
                  <a:tcPr/>
                </a:tc>
              </a:tr>
              <a:tr h="516491">
                <a:tc>
                  <a:txBody>
                    <a:bodyPr/>
                    <a:lstStyle/>
                    <a:p>
                      <a:r>
                        <a:rPr lang="en-US" sz="1600" b="1" u="none" dirty="0" smtClean="0">
                          <a:solidFill>
                            <a:schemeClr val="tx1"/>
                          </a:solidFill>
                        </a:rPr>
                        <a:t>Shipbuilding and </a:t>
                      </a:r>
                      <a:r>
                        <a:rPr lang="en-US" sz="1600" b="1" u="none" dirty="0" err="1" smtClean="0">
                          <a:solidFill>
                            <a:schemeClr val="tx1"/>
                          </a:solidFill>
                        </a:rPr>
                        <a:t>Shipbreaking</a:t>
                      </a:r>
                      <a:endParaRPr lang="en-US" sz="1600" b="1" u="none" dirty="0">
                        <a:solidFill>
                          <a:schemeClr val="tx1"/>
                        </a:solidFill>
                      </a:endParaRPr>
                    </a:p>
                  </a:txBody>
                  <a:tcPr/>
                </a:tc>
                <a:tc>
                  <a:txBody>
                    <a:bodyPr/>
                    <a:lstStyle/>
                    <a:p>
                      <a:r>
                        <a:rPr lang="en-US" sz="1600" b="1" dirty="0" smtClean="0"/>
                        <a:t>Textile,</a:t>
                      </a:r>
                      <a:r>
                        <a:rPr lang="en-US" sz="1600" b="1" baseline="0" dirty="0" smtClean="0"/>
                        <a:t> Leather, Garment Shoes and Textile Services</a:t>
                      </a:r>
                      <a:endParaRPr lang="en-US" sz="1600" b="1" dirty="0"/>
                    </a:p>
                  </a:txBody>
                  <a:tcPr/>
                </a:tc>
              </a:tr>
              <a:tr h="330736">
                <a:tc>
                  <a:txBody>
                    <a:bodyPr/>
                    <a:lstStyle/>
                    <a:p>
                      <a:r>
                        <a:rPr lang="en-US" sz="1600" b="1" dirty="0" smtClean="0"/>
                        <a:t>Service and Miscellaneous</a:t>
                      </a:r>
                      <a:r>
                        <a:rPr lang="en-US" sz="1600" b="1" baseline="0" dirty="0" smtClean="0"/>
                        <a:t> Industries</a:t>
                      </a:r>
                      <a:endParaRPr lang="en-US" sz="1600" b="1" dirty="0"/>
                    </a:p>
                  </a:txBody>
                  <a:tcPr/>
                </a:tc>
                <a:tc>
                  <a:txBody>
                    <a:bodyPr/>
                    <a:lstStyle/>
                    <a:p>
                      <a:endParaRPr lang="en-US" sz="1600" b="1" dirty="0"/>
                    </a:p>
                  </a:txBody>
                  <a:tcPr/>
                </a:tc>
              </a:tr>
            </a:tbl>
          </a:graphicData>
        </a:graphic>
      </p:graphicFrame>
      <p:graphicFrame>
        <p:nvGraphicFramePr>
          <p:cNvPr id="11" name="Content Placeholder 8"/>
          <p:cNvGraphicFramePr>
            <a:graphicFrameLocks/>
          </p:cNvGraphicFramePr>
          <p:nvPr/>
        </p:nvGraphicFramePr>
        <p:xfrm>
          <a:off x="882204" y="5652839"/>
          <a:ext cx="7920880" cy="746760"/>
        </p:xfrm>
        <a:graphic>
          <a:graphicData uri="http://schemas.openxmlformats.org/drawingml/2006/table">
            <a:tbl>
              <a:tblPr firstRow="1" bandRow="1">
                <a:tableStyleId>{5C22544A-7EE6-4342-B048-85BDC9FD1C3A}</a:tableStyleId>
              </a:tblPr>
              <a:tblGrid>
                <a:gridCol w="3960440"/>
                <a:gridCol w="3960440"/>
              </a:tblGrid>
              <a:tr h="396779">
                <a:tc gridSpan="2">
                  <a:txBody>
                    <a:bodyPr/>
                    <a:lstStyle/>
                    <a:p>
                      <a:pPr algn="ctr"/>
                      <a:r>
                        <a:rPr lang="en-US" dirty="0" smtClean="0"/>
                        <a:t> Cross</a:t>
                      </a:r>
                      <a:r>
                        <a:rPr lang="en-US" baseline="0" dirty="0" smtClean="0"/>
                        <a:t> </a:t>
                      </a:r>
                      <a:r>
                        <a:rPr lang="en-US" baseline="0" dirty="0" err="1" smtClean="0"/>
                        <a:t>Sectoral</a:t>
                      </a:r>
                      <a:r>
                        <a:rPr lang="en-US" baseline="0" dirty="0" smtClean="0"/>
                        <a:t> groups(2)</a:t>
                      </a:r>
                      <a:endParaRPr lang="en-US" dirty="0"/>
                    </a:p>
                  </a:txBody>
                  <a:tcPr/>
                </a:tc>
                <a:tc hMerge="1">
                  <a:txBody>
                    <a:bodyPr/>
                    <a:lstStyle/>
                    <a:p>
                      <a:endParaRPr lang="en-US" dirty="0"/>
                    </a:p>
                  </a:txBody>
                  <a:tcPr/>
                </a:tc>
              </a:tr>
              <a:tr h="323301">
                <a:tc>
                  <a:txBody>
                    <a:bodyPr/>
                    <a:lstStyle/>
                    <a:p>
                      <a:r>
                        <a:rPr lang="en-US" sz="1600" b="1" dirty="0" smtClean="0"/>
                        <a:t>Women</a:t>
                      </a:r>
                      <a:endParaRPr lang="en-US" sz="1600" b="1" dirty="0"/>
                    </a:p>
                  </a:txBody>
                  <a:tcPr/>
                </a:tc>
                <a:tc>
                  <a:txBody>
                    <a:bodyPr/>
                    <a:lstStyle/>
                    <a:p>
                      <a:r>
                        <a:rPr lang="en-US" sz="1600" b="1" dirty="0" smtClean="0"/>
                        <a:t>Non-Manual</a:t>
                      </a:r>
                      <a:endParaRPr lang="en-US" sz="1600" b="1"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2178348" y="972319"/>
            <a:ext cx="6985769" cy="2592288"/>
          </a:xfrm>
        </p:spPr>
        <p:txBody>
          <a:bodyPr/>
          <a:lstStyle/>
          <a:p>
            <a:r>
              <a:rPr lang="en-US" sz="3600" dirty="0"/>
              <a:t>3 Key Points on </a:t>
            </a:r>
            <a:br>
              <a:rPr lang="en-US" sz="3600" dirty="0"/>
            </a:br>
            <a:r>
              <a:rPr lang="en-US" sz="3600" dirty="0"/>
              <a:t>IndustriALL GU’s Action Plan</a:t>
            </a:r>
          </a:p>
        </p:txBody>
      </p:sp>
      <p:sp>
        <p:nvSpPr>
          <p:cNvPr id="5" name="Slide Number Placeholder 4"/>
          <p:cNvSpPr>
            <a:spLocks noGrp="1"/>
          </p:cNvSpPr>
          <p:nvPr>
            <p:ph type="sldNum" sz="quarter" idx="22"/>
          </p:nvPr>
        </p:nvSpPr>
        <p:spPr/>
        <p:txBody>
          <a:bodyPr/>
          <a:lstStyle/>
          <a:p>
            <a:fld id="{53DD9ED9-11DA-44CF-BB46-4BC4D764B6CF}" type="slidenum">
              <a:rPr lang="fr-FR" smtClean="0"/>
              <a:pPr/>
              <a:t>5</a:t>
            </a:fld>
            <a:endParaRPr lang="fr-FR"/>
          </a:p>
        </p:txBody>
      </p:sp>
      <p:sp>
        <p:nvSpPr>
          <p:cNvPr id="6" name="Text Placeholder 3"/>
          <p:cNvSpPr>
            <a:spLocks noGrp="1"/>
          </p:cNvSpPr>
          <p:nvPr>
            <p:ph type="body" sz="quarter" idx="17"/>
          </p:nvPr>
        </p:nvSpPr>
        <p:spPr>
          <a:xfrm>
            <a:off x="522164" y="2196455"/>
            <a:ext cx="8568952" cy="4752528"/>
          </a:xfrm>
        </p:spPr>
        <p:txBody>
          <a:bodyPr>
            <a:normAutofit/>
          </a:bodyPr>
          <a:lstStyle/>
          <a:p>
            <a:pPr>
              <a:buFont typeface="Wingdings" pitchFamily="2" charset="2"/>
              <a:buChar char="Ø"/>
            </a:pPr>
            <a:r>
              <a:rPr lang="en-US" sz="2200" dirty="0" smtClean="0"/>
              <a:t>First, </a:t>
            </a:r>
            <a:r>
              <a:rPr lang="en-US" sz="2200" b="1" dirty="0" smtClean="0">
                <a:solidFill>
                  <a:srgbClr val="FF0000"/>
                </a:solidFill>
              </a:rPr>
              <a:t>organizing and building stronger unions</a:t>
            </a:r>
            <a:r>
              <a:rPr lang="en-US" sz="2200" dirty="0" smtClean="0">
                <a:solidFill>
                  <a:srgbClr val="FF0000"/>
                </a:solidFill>
              </a:rPr>
              <a:t>. </a:t>
            </a:r>
            <a:r>
              <a:rPr lang="en-US" sz="2200" dirty="0" smtClean="0"/>
              <a:t>We need to increase our membership to build more power. We need to organize everyone, also precarious workers.</a:t>
            </a:r>
          </a:p>
          <a:p>
            <a:pPr>
              <a:buFont typeface="Wingdings" pitchFamily="2" charset="2"/>
              <a:buChar char="Ø"/>
            </a:pPr>
            <a:r>
              <a:rPr lang="en-US" sz="2200" dirty="0" smtClean="0"/>
              <a:t>Second, </a:t>
            </a:r>
            <a:r>
              <a:rPr lang="en-US" sz="2200" b="1" dirty="0" smtClean="0">
                <a:solidFill>
                  <a:srgbClr val="FF0000"/>
                </a:solidFill>
              </a:rPr>
              <a:t>trade union rights</a:t>
            </a:r>
            <a:r>
              <a:rPr lang="en-US" sz="2200" dirty="0" smtClean="0">
                <a:solidFill>
                  <a:srgbClr val="FF0000"/>
                </a:solidFill>
              </a:rPr>
              <a:t>.  </a:t>
            </a:r>
            <a:r>
              <a:rPr lang="en-US" sz="2200" dirty="0" smtClean="0"/>
              <a:t>We need to make sure that every worker has the right to join a union of his/her choice and enjoy the protection of a collective agreement. We need to react to every violation by a government or a company.</a:t>
            </a:r>
          </a:p>
          <a:p>
            <a:pPr>
              <a:buFont typeface="Wingdings" pitchFamily="2" charset="2"/>
              <a:buChar char="Ø"/>
            </a:pPr>
            <a:r>
              <a:rPr lang="en-US" sz="2200" dirty="0" smtClean="0"/>
              <a:t>Third, fighting for a </a:t>
            </a:r>
            <a:r>
              <a:rPr lang="en-US" sz="2200" b="1" dirty="0" smtClean="0">
                <a:solidFill>
                  <a:srgbClr val="FF0000"/>
                </a:solidFill>
              </a:rPr>
              <a:t>new economic and social model that puts people first</a:t>
            </a:r>
            <a:r>
              <a:rPr lang="en-US" sz="2200" dirty="0" smtClean="0">
                <a:solidFill>
                  <a:srgbClr val="FF0000"/>
                </a:solidFill>
              </a:rPr>
              <a:t>.</a:t>
            </a:r>
            <a:r>
              <a:rPr lang="en-US" sz="2200" dirty="0" smtClean="0"/>
              <a:t> We need to put pressure on political decision-makers for investments in the creation of good quality jobs instead of precarious jobs, for the growth of manufacturing industry instead of financial speculation, and for comprehensive social protection for all citizens.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0"/>
          </p:nvPr>
        </p:nvSpPr>
        <p:spPr/>
      </p:sp>
      <p:sp>
        <p:nvSpPr>
          <p:cNvPr id="3" name="Text Placeholder 2"/>
          <p:cNvSpPr>
            <a:spLocks noGrp="1"/>
          </p:cNvSpPr>
          <p:nvPr>
            <p:ph type="body" sz="quarter" idx="17"/>
          </p:nvPr>
        </p:nvSpPr>
        <p:spPr>
          <a:xfrm>
            <a:off x="1602284" y="1188343"/>
            <a:ext cx="8136904" cy="2592288"/>
          </a:xfrm>
        </p:spPr>
        <p:txBody>
          <a:bodyPr/>
          <a:lstStyle/>
          <a:p>
            <a:r>
              <a:rPr lang="en-US" sz="3600" b="1" dirty="0" smtClean="0"/>
              <a:t>ICT, Electrical &amp; </a:t>
            </a:r>
            <a:r>
              <a:rPr lang="en-US" sz="3600" b="1" dirty="0" err="1" smtClean="0"/>
              <a:t>Electrionics</a:t>
            </a:r>
            <a:r>
              <a:rPr lang="en-US" sz="3600" b="1" dirty="0" smtClean="0"/>
              <a:t> Sector</a:t>
            </a:r>
            <a:endParaRPr lang="en-US" sz="3600" b="1" dirty="0"/>
          </a:p>
        </p:txBody>
      </p:sp>
      <p:sp>
        <p:nvSpPr>
          <p:cNvPr id="5" name="Slide Number Placeholder 4"/>
          <p:cNvSpPr>
            <a:spLocks noGrp="1"/>
          </p:cNvSpPr>
          <p:nvPr>
            <p:ph type="sldNum" sz="quarter" idx="22"/>
          </p:nvPr>
        </p:nvSpPr>
        <p:spPr/>
        <p:txBody>
          <a:bodyPr/>
          <a:lstStyle/>
          <a:p>
            <a:fld id="{53DD9ED9-11DA-44CF-BB46-4BC4D764B6CF}" type="slidenum">
              <a:rPr lang="fr-FR" smtClean="0"/>
              <a:pPr/>
              <a:t>6</a:t>
            </a:fld>
            <a:endParaRPr lang="fr-FR"/>
          </a:p>
        </p:txBody>
      </p:sp>
      <p:sp>
        <p:nvSpPr>
          <p:cNvPr id="6" name="Rectangle 5"/>
          <p:cNvSpPr/>
          <p:nvPr/>
        </p:nvSpPr>
        <p:spPr>
          <a:xfrm>
            <a:off x="2538388" y="1908423"/>
            <a:ext cx="7272808" cy="3046988"/>
          </a:xfrm>
          <a:prstGeom prst="rect">
            <a:avLst/>
          </a:prstGeom>
        </p:spPr>
        <p:txBody>
          <a:bodyPr wrap="square">
            <a:spAutoFit/>
          </a:bodyPr>
          <a:lstStyle/>
          <a:p>
            <a:r>
              <a:rPr lang="en-US" sz="2400" dirty="0" smtClean="0"/>
              <a:t>Work in the electrical and electronics sector deals with a </a:t>
            </a:r>
            <a:r>
              <a:rPr lang="en-US" sz="2400" b="1" i="1" dirty="0" smtClean="0">
                <a:solidFill>
                  <a:srgbClr val="FF0000"/>
                </a:solidFill>
              </a:rPr>
              <a:t>wide range of companies producing consumer electronics, computer hardware, software and others. </a:t>
            </a:r>
            <a:r>
              <a:rPr lang="en-US" sz="2400" dirty="0" smtClean="0"/>
              <a:t>IndustriALL aims at developing trade union strategies for the sector and improving and strengthening the information exchange in transnational companies and supply chains.</a:t>
            </a:r>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72" y="2196455"/>
            <a:ext cx="1872208" cy="232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234132" y="4860751"/>
            <a:ext cx="8352928"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The main purpose of </a:t>
            </a:r>
            <a:r>
              <a:rPr lang="en-US" b="1" u="sng" dirty="0" smtClean="0">
                <a:solidFill>
                  <a:schemeClr val="tx1"/>
                </a:solidFill>
              </a:rPr>
              <a:t>the Steering Committee</a:t>
            </a:r>
          </a:p>
          <a:p>
            <a:pPr algn="ctr"/>
            <a:r>
              <a:rPr lang="en-US" sz="1800" b="1" dirty="0">
                <a:solidFill>
                  <a:srgbClr val="FFFF00"/>
                </a:solidFill>
              </a:rPr>
              <a:t>L</a:t>
            </a:r>
            <a:r>
              <a:rPr lang="en-US" sz="1800" b="1" dirty="0" smtClean="0">
                <a:solidFill>
                  <a:srgbClr val="FFFF00"/>
                </a:solidFill>
              </a:rPr>
              <a:t>ead </a:t>
            </a:r>
            <a:r>
              <a:rPr lang="en-US" sz="1800" b="1" dirty="0">
                <a:solidFill>
                  <a:srgbClr val="FFFF00"/>
                </a:solidFill>
              </a:rPr>
              <a:t>the work in the sector and discuss strategies on MNCs, trade union networks, GFAs, organizing, union </a:t>
            </a:r>
            <a:r>
              <a:rPr lang="en-US" sz="1800" b="1" dirty="0" smtClean="0">
                <a:solidFill>
                  <a:srgbClr val="FFFF00"/>
                </a:solidFill>
              </a:rPr>
              <a:t>rights</a:t>
            </a:r>
            <a:r>
              <a:rPr lang="en-US" sz="1800" b="1" dirty="0">
                <a:solidFill>
                  <a:srgbClr val="FFFF00"/>
                </a:solidFill>
              </a:rPr>
              <a:t>, precarious </a:t>
            </a:r>
            <a:r>
              <a:rPr lang="en-US" sz="1800" b="1" dirty="0" smtClean="0">
                <a:solidFill>
                  <a:srgbClr val="FFFF00"/>
                </a:solidFill>
              </a:rPr>
              <a:t>work and specific industrial policy. </a:t>
            </a:r>
          </a:p>
          <a:p>
            <a:pPr algn="ctr"/>
            <a:endParaRPr lang="en-US" sz="1800" b="1" dirty="0" smtClean="0">
              <a:solidFill>
                <a:srgbClr val="FFFF00"/>
              </a:solidFill>
            </a:endParaRPr>
          </a:p>
          <a:p>
            <a:pPr algn="ctr"/>
            <a:r>
              <a:rPr lang="en-US" sz="1800" b="1" dirty="0" smtClean="0">
                <a:solidFill>
                  <a:schemeClr val="bg1"/>
                </a:solidFill>
              </a:rPr>
              <a:t>The affiliates </a:t>
            </a:r>
            <a:r>
              <a:rPr lang="en-US" sz="1800" b="1" dirty="0">
                <a:solidFill>
                  <a:schemeClr val="bg1"/>
                </a:solidFill>
              </a:rPr>
              <a:t>who organize </a:t>
            </a:r>
            <a:r>
              <a:rPr lang="en-US" sz="1800" b="1" dirty="0" smtClean="0">
                <a:solidFill>
                  <a:schemeClr val="bg1"/>
                </a:solidFill>
              </a:rPr>
              <a:t>ICT E&amp;E workers and </a:t>
            </a:r>
            <a:r>
              <a:rPr lang="en-US" sz="1800" b="1" dirty="0">
                <a:solidFill>
                  <a:schemeClr val="bg1"/>
                </a:solidFill>
              </a:rPr>
              <a:t>would like to actively take part in the policy making process in the sector are eligible for </a:t>
            </a:r>
            <a:r>
              <a:rPr lang="en-US" sz="1800" b="1" dirty="0" smtClean="0">
                <a:solidFill>
                  <a:schemeClr val="bg1"/>
                </a:solidFill>
              </a:rPr>
              <a:t>participating </a:t>
            </a:r>
            <a:r>
              <a:rPr lang="en-US" sz="1800" b="1" dirty="0">
                <a:solidFill>
                  <a:schemeClr val="bg1"/>
                </a:solidFill>
              </a:rPr>
              <a:t>at the meeting.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icture Placeholder 5"/>
          <p:cNvGraphicFramePr>
            <a:graphicFrameLocks noGrp="1"/>
          </p:cNvGraphicFramePr>
          <p:nvPr>
            <p:ph type="pic" sz="quarter" idx="20"/>
            <p:extLst>
              <p:ext uri="{D42A27DB-BD31-4B8C-83A1-F6EECF244321}">
                <p14:modId xmlns:p14="http://schemas.microsoft.com/office/powerpoint/2010/main" val="1267877762"/>
              </p:ext>
            </p:extLst>
          </p:nvPr>
        </p:nvGraphicFramePr>
        <p:xfrm>
          <a:off x="951214" y="1553495"/>
          <a:ext cx="8052894" cy="4526280"/>
        </p:xfrm>
        <a:graphic>
          <a:graphicData uri="http://schemas.openxmlformats.org/drawingml/2006/table">
            <a:tbl>
              <a:tblPr firstRow="1" bandRow="1">
                <a:tableStyleId>{5C22544A-7EE6-4342-B048-85BDC9FD1C3A}</a:tableStyleId>
              </a:tblPr>
              <a:tblGrid>
                <a:gridCol w="2436270"/>
                <a:gridCol w="2592288"/>
                <a:gridCol w="1440160"/>
                <a:gridCol w="1584176"/>
              </a:tblGrid>
              <a:tr h="370840">
                <a:tc>
                  <a:txBody>
                    <a:bodyPr/>
                    <a:lstStyle/>
                    <a:p>
                      <a:r>
                        <a:rPr lang="en-US" dirty="0" smtClean="0"/>
                        <a:t>Industry</a:t>
                      </a:r>
                      <a:endParaRPr lang="en-US" dirty="0"/>
                    </a:p>
                  </a:txBody>
                  <a:tcPr/>
                </a:tc>
                <a:tc>
                  <a:txBody>
                    <a:bodyPr/>
                    <a:lstStyle/>
                    <a:p>
                      <a:r>
                        <a:rPr lang="en-US" dirty="0" smtClean="0"/>
                        <a:t>Industry</a:t>
                      </a:r>
                      <a:endParaRPr lang="en-US" dirty="0"/>
                    </a:p>
                  </a:txBody>
                  <a:tcPr/>
                </a:tc>
                <a:tc>
                  <a:txBody>
                    <a:bodyPr/>
                    <a:lstStyle/>
                    <a:p>
                      <a:r>
                        <a:rPr lang="en-US" dirty="0" smtClean="0"/>
                        <a:t>Employees</a:t>
                      </a:r>
                      <a:endParaRPr lang="en-US" dirty="0"/>
                    </a:p>
                  </a:txBody>
                  <a:tcPr/>
                </a:tc>
                <a:tc>
                  <a:txBody>
                    <a:bodyPr/>
                    <a:lstStyle/>
                    <a:p>
                      <a:r>
                        <a:rPr lang="en-US" dirty="0" smtClean="0"/>
                        <a:t>HQ</a:t>
                      </a:r>
                      <a:endParaRPr lang="en-US" dirty="0"/>
                    </a:p>
                  </a:txBody>
                  <a:tcPr/>
                </a:tc>
              </a:tr>
              <a:tr h="370840">
                <a:tc>
                  <a:txBody>
                    <a:bodyPr/>
                    <a:lstStyle/>
                    <a:p>
                      <a:r>
                        <a:rPr lang="en-US" dirty="0" smtClean="0">
                          <a:solidFill>
                            <a:srgbClr val="FF0000"/>
                          </a:solidFill>
                        </a:rPr>
                        <a:t>Samsung Electronics</a:t>
                      </a:r>
                      <a:endParaRPr lang="en-US" dirty="0">
                        <a:solidFill>
                          <a:srgbClr val="FF0000"/>
                        </a:solidFill>
                      </a:endParaRPr>
                    </a:p>
                  </a:txBody>
                  <a:tcPr/>
                </a:tc>
                <a:tc>
                  <a:txBody>
                    <a:bodyPr/>
                    <a:lstStyle/>
                    <a:p>
                      <a:r>
                        <a:rPr lang="en-US" dirty="0" smtClean="0">
                          <a:solidFill>
                            <a:srgbClr val="FF0000"/>
                          </a:solidFill>
                        </a:rPr>
                        <a:t>Electronics</a:t>
                      </a:r>
                      <a:endParaRPr lang="en-US" dirty="0">
                        <a:solidFill>
                          <a:srgbClr val="FF0000"/>
                        </a:solidFill>
                      </a:endParaRPr>
                    </a:p>
                  </a:txBody>
                  <a:tcPr/>
                </a:tc>
                <a:tc>
                  <a:txBody>
                    <a:bodyPr/>
                    <a:lstStyle/>
                    <a:p>
                      <a:r>
                        <a:rPr lang="en-US" dirty="0" smtClean="0">
                          <a:solidFill>
                            <a:srgbClr val="FF0000"/>
                          </a:solidFill>
                        </a:rPr>
                        <a:t>371,700</a:t>
                      </a:r>
                      <a:endParaRPr lang="en-US" dirty="0">
                        <a:solidFill>
                          <a:srgbClr val="FF0000"/>
                        </a:solidFill>
                      </a:endParaRPr>
                    </a:p>
                  </a:txBody>
                  <a:tcPr/>
                </a:tc>
                <a:tc>
                  <a:txBody>
                    <a:bodyPr/>
                    <a:lstStyle/>
                    <a:p>
                      <a:r>
                        <a:rPr lang="en-US" dirty="0" smtClean="0">
                          <a:solidFill>
                            <a:srgbClr val="FF0000"/>
                          </a:solidFill>
                        </a:rPr>
                        <a:t>South Korea</a:t>
                      </a:r>
                      <a:endParaRPr lang="en-US" dirty="0">
                        <a:solidFill>
                          <a:srgbClr val="FF0000"/>
                        </a:solidFill>
                      </a:endParaRPr>
                    </a:p>
                  </a:txBody>
                  <a:tcPr/>
                </a:tc>
              </a:tr>
              <a:tr h="370840">
                <a:tc>
                  <a:txBody>
                    <a:bodyPr/>
                    <a:lstStyle/>
                    <a:p>
                      <a:r>
                        <a:rPr lang="en-US" dirty="0" smtClean="0">
                          <a:solidFill>
                            <a:srgbClr val="FF0000"/>
                          </a:solidFill>
                        </a:rPr>
                        <a:t>Apple</a:t>
                      </a:r>
                      <a:endParaRPr lang="en-US" dirty="0">
                        <a:solidFill>
                          <a:srgbClr val="FF0000"/>
                        </a:solidFill>
                      </a:endParaRPr>
                    </a:p>
                  </a:txBody>
                  <a:tcPr/>
                </a:tc>
                <a:tc>
                  <a:txBody>
                    <a:bodyPr/>
                    <a:lstStyle/>
                    <a:p>
                      <a:r>
                        <a:rPr lang="en-US" dirty="0" smtClean="0">
                          <a:solidFill>
                            <a:srgbClr val="FF0000"/>
                          </a:solidFill>
                        </a:rPr>
                        <a:t>Electronics</a:t>
                      </a:r>
                      <a:endParaRPr lang="en-US" dirty="0">
                        <a:solidFill>
                          <a:srgbClr val="FF0000"/>
                        </a:solidFill>
                      </a:endParaRPr>
                    </a:p>
                  </a:txBody>
                  <a:tcPr/>
                </a:tc>
                <a:tc>
                  <a:txBody>
                    <a:bodyPr/>
                    <a:lstStyle/>
                    <a:p>
                      <a:r>
                        <a:rPr lang="en-US" dirty="0" smtClean="0">
                          <a:solidFill>
                            <a:srgbClr val="FF0000"/>
                          </a:solidFill>
                        </a:rPr>
                        <a:t>76,100</a:t>
                      </a:r>
                      <a:endParaRPr lang="en-US" dirty="0">
                        <a:solidFill>
                          <a:srgbClr val="FF0000"/>
                        </a:solidFill>
                      </a:endParaRPr>
                    </a:p>
                  </a:txBody>
                  <a:tcPr/>
                </a:tc>
                <a:tc>
                  <a:txBody>
                    <a:bodyPr/>
                    <a:lstStyle/>
                    <a:p>
                      <a:r>
                        <a:rPr lang="en-US" dirty="0" smtClean="0">
                          <a:solidFill>
                            <a:srgbClr val="FF0000"/>
                          </a:solidFill>
                        </a:rPr>
                        <a:t>USA</a:t>
                      </a:r>
                      <a:endParaRPr lang="en-US" dirty="0">
                        <a:solidFill>
                          <a:srgbClr val="FF0000"/>
                        </a:solidFill>
                      </a:endParaRPr>
                    </a:p>
                  </a:txBody>
                  <a:tcPr/>
                </a:tc>
              </a:tr>
              <a:tr h="370840">
                <a:tc>
                  <a:txBody>
                    <a:bodyPr/>
                    <a:lstStyle/>
                    <a:p>
                      <a:r>
                        <a:rPr lang="en-US" dirty="0" smtClean="0">
                          <a:solidFill>
                            <a:srgbClr val="FF0000"/>
                          </a:solidFill>
                        </a:rPr>
                        <a:t>HP</a:t>
                      </a:r>
                      <a:endParaRPr lang="en-US" dirty="0">
                        <a:solidFill>
                          <a:srgbClr val="FF0000"/>
                        </a:solidFill>
                      </a:endParaRPr>
                    </a:p>
                  </a:txBody>
                  <a:tcPr/>
                </a:tc>
                <a:tc>
                  <a:txBody>
                    <a:bodyPr/>
                    <a:lstStyle/>
                    <a:p>
                      <a:r>
                        <a:rPr lang="en-US" dirty="0" smtClean="0">
                          <a:solidFill>
                            <a:srgbClr val="FF0000"/>
                          </a:solidFill>
                        </a:rPr>
                        <a:t>Hardware</a:t>
                      </a:r>
                      <a:endParaRPr lang="en-US" dirty="0">
                        <a:solidFill>
                          <a:srgbClr val="FF0000"/>
                        </a:solidFill>
                      </a:endParaRPr>
                    </a:p>
                  </a:txBody>
                  <a:tcPr/>
                </a:tc>
                <a:tc>
                  <a:txBody>
                    <a:bodyPr/>
                    <a:lstStyle/>
                    <a:p>
                      <a:r>
                        <a:rPr lang="en-US" dirty="0" smtClean="0">
                          <a:solidFill>
                            <a:srgbClr val="FF0000"/>
                          </a:solidFill>
                        </a:rPr>
                        <a:t>331,800</a:t>
                      </a:r>
                      <a:endParaRPr lang="en-US" dirty="0">
                        <a:solidFill>
                          <a:srgbClr val="FF0000"/>
                        </a:solidFill>
                      </a:endParaRPr>
                    </a:p>
                  </a:txBody>
                  <a:tcPr/>
                </a:tc>
                <a:tc>
                  <a:txBody>
                    <a:bodyPr/>
                    <a:lstStyle/>
                    <a:p>
                      <a:r>
                        <a:rPr lang="en-US" dirty="0" smtClean="0">
                          <a:solidFill>
                            <a:srgbClr val="FF0000"/>
                          </a:solidFill>
                        </a:rPr>
                        <a:t>USA</a:t>
                      </a:r>
                      <a:endParaRPr lang="en-US" dirty="0">
                        <a:solidFill>
                          <a:srgbClr val="FF0000"/>
                        </a:solidFill>
                      </a:endParaRPr>
                    </a:p>
                  </a:txBody>
                  <a:tcPr/>
                </a:tc>
              </a:tr>
              <a:tr h="370840">
                <a:tc>
                  <a:txBody>
                    <a:bodyPr/>
                    <a:lstStyle/>
                    <a:p>
                      <a:r>
                        <a:rPr lang="en-US" dirty="0" err="1" smtClean="0">
                          <a:solidFill>
                            <a:srgbClr val="FF0000"/>
                          </a:solidFill>
                        </a:rPr>
                        <a:t>Foxconn</a:t>
                      </a:r>
                      <a:endParaRPr lang="en-US" dirty="0">
                        <a:solidFill>
                          <a:srgbClr val="FF0000"/>
                        </a:solidFill>
                      </a:endParaRPr>
                    </a:p>
                  </a:txBody>
                  <a:tcPr/>
                </a:tc>
                <a:tc>
                  <a:txBody>
                    <a:bodyPr/>
                    <a:lstStyle/>
                    <a:p>
                      <a:r>
                        <a:rPr lang="en-US" dirty="0" smtClean="0">
                          <a:solidFill>
                            <a:srgbClr val="FF0000"/>
                          </a:solidFill>
                        </a:rPr>
                        <a:t>Electronics</a:t>
                      </a:r>
                      <a:endParaRPr lang="en-US" dirty="0">
                        <a:solidFill>
                          <a:srgbClr val="FF0000"/>
                        </a:solidFill>
                      </a:endParaRPr>
                    </a:p>
                  </a:txBody>
                  <a:tcPr/>
                </a:tc>
                <a:tc>
                  <a:txBody>
                    <a:bodyPr/>
                    <a:lstStyle/>
                    <a:p>
                      <a:r>
                        <a:rPr lang="en-US" dirty="0" smtClean="0">
                          <a:solidFill>
                            <a:srgbClr val="FF0000"/>
                          </a:solidFill>
                        </a:rPr>
                        <a:t>1,230,000</a:t>
                      </a:r>
                      <a:endParaRPr lang="en-US" dirty="0">
                        <a:solidFill>
                          <a:srgbClr val="FF0000"/>
                        </a:solidFill>
                      </a:endParaRPr>
                    </a:p>
                  </a:txBody>
                  <a:tcPr/>
                </a:tc>
                <a:tc>
                  <a:txBody>
                    <a:bodyPr/>
                    <a:lstStyle/>
                    <a:p>
                      <a:r>
                        <a:rPr lang="en-US" dirty="0" smtClean="0">
                          <a:solidFill>
                            <a:srgbClr val="FF0000"/>
                          </a:solidFill>
                        </a:rPr>
                        <a:t>Taiwan ROC</a:t>
                      </a:r>
                      <a:endParaRPr lang="en-US" dirty="0">
                        <a:solidFill>
                          <a:srgbClr val="FF0000"/>
                        </a:solidFill>
                      </a:endParaRPr>
                    </a:p>
                  </a:txBody>
                  <a:tcPr/>
                </a:tc>
              </a:tr>
              <a:tr h="370840">
                <a:tc>
                  <a:txBody>
                    <a:bodyPr/>
                    <a:lstStyle/>
                    <a:p>
                      <a:r>
                        <a:rPr lang="en-US" dirty="0" smtClean="0">
                          <a:solidFill>
                            <a:srgbClr val="FF0000"/>
                          </a:solidFill>
                        </a:rPr>
                        <a:t>IBM</a:t>
                      </a:r>
                      <a:endParaRPr lang="en-US" dirty="0">
                        <a:solidFill>
                          <a:srgbClr val="FF0000"/>
                        </a:solidFill>
                      </a:endParaRPr>
                    </a:p>
                  </a:txBody>
                  <a:tcPr/>
                </a:tc>
                <a:tc>
                  <a:txBody>
                    <a:bodyPr/>
                    <a:lstStyle/>
                    <a:p>
                      <a:r>
                        <a:rPr lang="en-US" dirty="0" smtClean="0">
                          <a:solidFill>
                            <a:srgbClr val="FF0000"/>
                          </a:solidFill>
                        </a:rPr>
                        <a:t>Computer Service</a:t>
                      </a:r>
                      <a:endParaRPr lang="en-US" dirty="0">
                        <a:solidFill>
                          <a:srgbClr val="FF0000"/>
                        </a:solidFill>
                      </a:endParaRPr>
                    </a:p>
                  </a:txBody>
                  <a:tcPr/>
                </a:tc>
                <a:tc>
                  <a:txBody>
                    <a:bodyPr/>
                    <a:lstStyle/>
                    <a:p>
                      <a:r>
                        <a:rPr lang="en-US" dirty="0" smtClean="0">
                          <a:solidFill>
                            <a:srgbClr val="FF0000"/>
                          </a:solidFill>
                        </a:rPr>
                        <a:t>433,300</a:t>
                      </a:r>
                      <a:endParaRPr lang="en-US" dirty="0">
                        <a:solidFill>
                          <a:srgbClr val="FF0000"/>
                        </a:solidFill>
                      </a:endParaRPr>
                    </a:p>
                  </a:txBody>
                  <a:tcPr/>
                </a:tc>
                <a:tc>
                  <a:txBody>
                    <a:bodyPr/>
                    <a:lstStyle/>
                    <a:p>
                      <a:r>
                        <a:rPr lang="en-US" dirty="0" smtClean="0">
                          <a:solidFill>
                            <a:srgbClr val="FF0000"/>
                          </a:solidFill>
                        </a:rPr>
                        <a:t>USA</a:t>
                      </a:r>
                      <a:endParaRPr lang="en-US" dirty="0">
                        <a:solidFill>
                          <a:srgbClr val="FF0000"/>
                        </a:solidFill>
                      </a:endParaRPr>
                    </a:p>
                  </a:txBody>
                  <a:tcPr/>
                </a:tc>
              </a:tr>
              <a:tr h="370840">
                <a:tc>
                  <a:txBody>
                    <a:bodyPr/>
                    <a:lstStyle/>
                    <a:p>
                      <a:r>
                        <a:rPr lang="en-US" dirty="0" smtClean="0"/>
                        <a:t>Panasonic</a:t>
                      </a:r>
                      <a:endParaRPr lang="en-US" dirty="0"/>
                    </a:p>
                  </a:txBody>
                  <a:tcPr/>
                </a:tc>
                <a:tc>
                  <a:txBody>
                    <a:bodyPr/>
                    <a:lstStyle/>
                    <a:p>
                      <a:r>
                        <a:rPr lang="en-US" dirty="0" smtClean="0"/>
                        <a:t>Electronics</a:t>
                      </a:r>
                      <a:endParaRPr lang="en-US" dirty="0"/>
                    </a:p>
                  </a:txBody>
                  <a:tcPr/>
                </a:tc>
                <a:tc>
                  <a:txBody>
                    <a:bodyPr/>
                    <a:lstStyle/>
                    <a:p>
                      <a:r>
                        <a:rPr lang="en-US" dirty="0" smtClean="0"/>
                        <a:t>327,500</a:t>
                      </a:r>
                      <a:endParaRPr lang="en-US" dirty="0"/>
                    </a:p>
                  </a:txBody>
                  <a:tcPr/>
                </a:tc>
                <a:tc>
                  <a:txBody>
                    <a:bodyPr/>
                    <a:lstStyle/>
                    <a:p>
                      <a:r>
                        <a:rPr lang="en-US" dirty="0" smtClean="0"/>
                        <a:t>Japan</a:t>
                      </a:r>
                      <a:endParaRPr lang="en-US" dirty="0"/>
                    </a:p>
                  </a:txBody>
                  <a:tcPr/>
                </a:tc>
              </a:tr>
              <a:tr h="370840">
                <a:tc>
                  <a:txBody>
                    <a:bodyPr/>
                    <a:lstStyle/>
                    <a:p>
                      <a:r>
                        <a:rPr lang="en-US" dirty="0" smtClean="0"/>
                        <a:t>Microsoft</a:t>
                      </a:r>
                      <a:endParaRPr lang="en-US" dirty="0"/>
                    </a:p>
                  </a:txBody>
                  <a:tcPr/>
                </a:tc>
                <a:tc>
                  <a:txBody>
                    <a:bodyPr/>
                    <a:lstStyle/>
                    <a:p>
                      <a:r>
                        <a:rPr lang="en-US" dirty="0" smtClean="0"/>
                        <a:t>Hardware/Software</a:t>
                      </a:r>
                      <a:endParaRPr lang="en-US" dirty="0"/>
                    </a:p>
                  </a:txBody>
                  <a:tcPr/>
                </a:tc>
                <a:tc>
                  <a:txBody>
                    <a:bodyPr/>
                    <a:lstStyle/>
                    <a:p>
                      <a:r>
                        <a:rPr lang="en-US" dirty="0" smtClean="0"/>
                        <a:t>94,000</a:t>
                      </a:r>
                      <a:endParaRPr lang="en-US" dirty="0"/>
                    </a:p>
                  </a:txBody>
                  <a:tcPr/>
                </a:tc>
                <a:tc>
                  <a:txBody>
                    <a:bodyPr/>
                    <a:lstStyle/>
                    <a:p>
                      <a:r>
                        <a:rPr lang="en-US" dirty="0" smtClean="0"/>
                        <a:t>USA</a:t>
                      </a:r>
                      <a:endParaRPr lang="en-US" dirty="0"/>
                    </a:p>
                  </a:txBody>
                  <a:tcPr/>
                </a:tc>
              </a:tr>
              <a:tr h="370840">
                <a:tc>
                  <a:txBody>
                    <a:bodyPr/>
                    <a:lstStyle/>
                    <a:p>
                      <a:r>
                        <a:rPr lang="en-US" dirty="0" smtClean="0"/>
                        <a:t>Dell</a:t>
                      </a:r>
                      <a:endParaRPr lang="en-US" dirty="0"/>
                    </a:p>
                  </a:txBody>
                  <a:tcPr/>
                </a:tc>
                <a:tc>
                  <a:txBody>
                    <a:bodyPr/>
                    <a:lstStyle/>
                    <a:p>
                      <a:r>
                        <a:rPr lang="en-US" dirty="0" smtClean="0"/>
                        <a:t>Hardware</a:t>
                      </a:r>
                      <a:endParaRPr lang="en-US" dirty="0"/>
                    </a:p>
                  </a:txBody>
                  <a:tcPr/>
                </a:tc>
                <a:tc>
                  <a:txBody>
                    <a:bodyPr/>
                    <a:lstStyle/>
                    <a:p>
                      <a:r>
                        <a:rPr lang="en-US" dirty="0" smtClean="0"/>
                        <a:t>88,400</a:t>
                      </a:r>
                      <a:endParaRPr lang="en-US" dirty="0"/>
                    </a:p>
                  </a:txBody>
                  <a:tcPr/>
                </a:tc>
                <a:tc>
                  <a:txBody>
                    <a:bodyPr/>
                    <a:lstStyle/>
                    <a:p>
                      <a:r>
                        <a:rPr lang="en-US" dirty="0" smtClean="0"/>
                        <a:t>USA</a:t>
                      </a:r>
                      <a:endParaRPr lang="en-US" dirty="0"/>
                    </a:p>
                  </a:txBody>
                  <a:tcPr/>
                </a:tc>
              </a:tr>
              <a:tr h="370840">
                <a:tc>
                  <a:txBody>
                    <a:bodyPr/>
                    <a:lstStyle/>
                    <a:p>
                      <a:r>
                        <a:rPr lang="en-US" dirty="0" smtClean="0"/>
                        <a:t>Amazon.com</a:t>
                      </a:r>
                      <a:endParaRPr lang="en-US" dirty="0"/>
                    </a:p>
                  </a:txBody>
                  <a:tcPr/>
                </a:tc>
                <a:tc>
                  <a:txBody>
                    <a:bodyPr/>
                    <a:lstStyle/>
                    <a:p>
                      <a:r>
                        <a:rPr lang="en-US" dirty="0" smtClean="0"/>
                        <a:t>Internet</a:t>
                      </a:r>
                      <a:endParaRPr lang="en-US" dirty="0"/>
                    </a:p>
                  </a:txBody>
                  <a:tcPr/>
                </a:tc>
                <a:tc>
                  <a:txBody>
                    <a:bodyPr/>
                    <a:lstStyle/>
                    <a:p>
                      <a:r>
                        <a:rPr lang="en-US" dirty="0" smtClean="0"/>
                        <a:t>173,100</a:t>
                      </a:r>
                      <a:endParaRPr lang="en-US" dirty="0"/>
                    </a:p>
                  </a:txBody>
                  <a:tcPr/>
                </a:tc>
                <a:tc>
                  <a:txBody>
                    <a:bodyPr/>
                    <a:lstStyle/>
                    <a:p>
                      <a:r>
                        <a:rPr lang="en-US" dirty="0" smtClean="0"/>
                        <a:t>USA</a:t>
                      </a:r>
                      <a:endParaRPr lang="en-US" dirty="0"/>
                    </a:p>
                  </a:txBody>
                  <a:tcPr/>
                </a:tc>
              </a:tr>
              <a:tr h="370840">
                <a:tc>
                  <a:txBody>
                    <a:bodyPr/>
                    <a:lstStyle/>
                    <a:p>
                      <a:r>
                        <a:rPr lang="en-US" dirty="0" smtClean="0"/>
                        <a:t>Fujitsu</a:t>
                      </a:r>
                      <a:endParaRPr lang="en-US" dirty="0"/>
                    </a:p>
                  </a:txBody>
                  <a:tcPr/>
                </a:tc>
                <a:tc>
                  <a:txBody>
                    <a:bodyPr/>
                    <a:lstStyle/>
                    <a:p>
                      <a:r>
                        <a:rPr lang="en-US" dirty="0" smtClean="0"/>
                        <a:t>Hardware/Software</a:t>
                      </a:r>
                      <a:endParaRPr lang="en-US" dirty="0"/>
                    </a:p>
                  </a:txBody>
                  <a:tcPr/>
                </a:tc>
                <a:tc>
                  <a:txBody>
                    <a:bodyPr/>
                    <a:lstStyle/>
                    <a:p>
                      <a:r>
                        <a:rPr lang="en-US" dirty="0" smtClean="0"/>
                        <a:t>104,700</a:t>
                      </a:r>
                      <a:endParaRPr lang="en-US" dirty="0"/>
                    </a:p>
                  </a:txBody>
                  <a:tcPr/>
                </a:tc>
                <a:tc>
                  <a:txBody>
                    <a:bodyPr/>
                    <a:lstStyle/>
                    <a:p>
                      <a:r>
                        <a:rPr lang="en-US" dirty="0" smtClean="0"/>
                        <a:t>Japan</a:t>
                      </a:r>
                      <a:endParaRPr lang="en-US" dirty="0"/>
                    </a:p>
                  </a:txBody>
                  <a:tcPr/>
                </a:tc>
              </a:tr>
            </a:tbl>
          </a:graphicData>
        </a:graphic>
      </p:graphicFrame>
      <p:sp>
        <p:nvSpPr>
          <p:cNvPr id="3" name="Text Placeholder 2"/>
          <p:cNvSpPr>
            <a:spLocks noGrp="1"/>
          </p:cNvSpPr>
          <p:nvPr>
            <p:ph type="body" sz="quarter" idx="17"/>
          </p:nvPr>
        </p:nvSpPr>
        <p:spPr>
          <a:xfrm>
            <a:off x="1962324" y="972319"/>
            <a:ext cx="6985769" cy="504056"/>
          </a:xfrm>
        </p:spPr>
        <p:txBody>
          <a:bodyPr/>
          <a:lstStyle/>
          <a:p>
            <a:r>
              <a:rPr lang="en-US" dirty="0" smtClean="0"/>
              <a:t>World’s </a:t>
            </a:r>
            <a:r>
              <a:rPr lang="en-US" dirty="0" smtClean="0"/>
              <a:t>Top</a:t>
            </a:r>
            <a:r>
              <a:rPr lang="en-US" dirty="0" smtClean="0"/>
              <a:t> </a:t>
            </a:r>
            <a:r>
              <a:rPr lang="en-US" dirty="0" smtClean="0"/>
              <a:t>IT Companies by Revenue (2012)</a:t>
            </a:r>
            <a:endParaRPr lang="en-US" dirty="0"/>
          </a:p>
        </p:txBody>
      </p:sp>
      <p:sp>
        <p:nvSpPr>
          <p:cNvPr id="5" name="Slide Number Placeholder 4"/>
          <p:cNvSpPr>
            <a:spLocks noGrp="1"/>
          </p:cNvSpPr>
          <p:nvPr>
            <p:ph type="sldNum" sz="quarter" idx="22"/>
          </p:nvPr>
        </p:nvSpPr>
        <p:spPr/>
        <p:txBody>
          <a:bodyPr/>
          <a:lstStyle/>
          <a:p>
            <a:fld id="{53DD9ED9-11DA-44CF-BB46-4BC4D764B6CF}" type="slidenum">
              <a:rPr lang="fr-FR" smtClean="0"/>
              <a:pPr/>
              <a:t>7</a:t>
            </a:fld>
            <a:endParaRPr lang="fr-FR"/>
          </a:p>
        </p:txBody>
      </p:sp>
      <p:sp>
        <p:nvSpPr>
          <p:cNvPr id="9" name="Rounded Rectangle 8"/>
          <p:cNvSpPr/>
          <p:nvPr/>
        </p:nvSpPr>
        <p:spPr>
          <a:xfrm>
            <a:off x="932090" y="6349144"/>
            <a:ext cx="72008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Very low or No union density with </a:t>
            </a:r>
            <a:r>
              <a:rPr lang="en-US" sz="2400" b="1" dirty="0" err="1" smtClean="0">
                <a:solidFill>
                  <a:srgbClr val="FFFF00"/>
                </a:solidFill>
              </a:rPr>
              <a:t>IndustriALL</a:t>
            </a:r>
            <a:r>
              <a:rPr lang="en-US" sz="2400" b="1" dirty="0" smtClean="0">
                <a:solidFill>
                  <a:srgbClr val="FFFF00"/>
                </a:solidFill>
              </a:rPr>
              <a:t> GU</a:t>
            </a:r>
            <a:endParaRPr lang="en-US" sz="2400" b="1" dirty="0">
              <a:solidFill>
                <a:srgbClr val="FFFF00"/>
              </a:solidFill>
            </a:endParaRPr>
          </a:p>
        </p:txBody>
      </p:sp>
      <p:sp>
        <p:nvSpPr>
          <p:cNvPr id="10" name="Right Arrow 9"/>
          <p:cNvSpPr/>
          <p:nvPr/>
        </p:nvSpPr>
        <p:spPr>
          <a:xfrm>
            <a:off x="394275" y="2052439"/>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97956" y="2440968"/>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66655" y="4500711"/>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97956" y="2894624"/>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05915" y="3271639"/>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05915" y="3708623"/>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66655" y="4932759"/>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64529" y="5364807"/>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35802" y="6457156"/>
            <a:ext cx="36004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27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374" y="252239"/>
            <a:ext cx="6156684" cy="504056"/>
          </a:xfrm>
        </p:spPr>
        <p:txBody>
          <a:bodyPr/>
          <a:lstStyle/>
          <a:p>
            <a:r>
              <a:rPr lang="en-US" sz="2800" dirty="0" smtClean="0"/>
              <a:t>Precarious work in ICT E&amp;E sector</a:t>
            </a:r>
            <a:endParaRPr lang="en-US" sz="2800" dirty="0"/>
          </a:p>
        </p:txBody>
      </p:sp>
      <p:sp>
        <p:nvSpPr>
          <p:cNvPr id="6" name="Slide Number Placeholder 5"/>
          <p:cNvSpPr>
            <a:spLocks noGrp="1"/>
          </p:cNvSpPr>
          <p:nvPr>
            <p:ph type="sldNum" sz="quarter" idx="19"/>
          </p:nvPr>
        </p:nvSpPr>
        <p:spPr/>
        <p:txBody>
          <a:bodyPr/>
          <a:lstStyle/>
          <a:p>
            <a:fld id="{8CB74548-49F1-4565-ADE8-A59DFC0A70F2}" type="slidenum">
              <a:rPr lang="fr-FR" smtClean="0"/>
              <a:pPr/>
              <a:t>8</a:t>
            </a:fld>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86" y="972319"/>
            <a:ext cx="5230130" cy="596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6140" y="6895117"/>
            <a:ext cx="4896544" cy="246221"/>
          </a:xfrm>
          <a:prstGeom prst="rect">
            <a:avLst/>
          </a:prstGeom>
          <a:noFill/>
        </p:spPr>
        <p:txBody>
          <a:bodyPr wrap="square" rtlCol="0">
            <a:spAutoFit/>
          </a:bodyPr>
          <a:lstStyle/>
          <a:p>
            <a:r>
              <a:rPr lang="en-US" sz="1000" dirty="0" smtClean="0"/>
              <a:t>Source: SOMO Paper “Temporary agency work in the electronics sector” May 2012</a:t>
            </a:r>
            <a:endParaRPr lang="en-US" sz="1000" dirty="0"/>
          </a:p>
        </p:txBody>
      </p:sp>
      <p:sp>
        <p:nvSpPr>
          <p:cNvPr id="3" name="Rounded Rectangle 2"/>
          <p:cNvSpPr/>
          <p:nvPr/>
        </p:nvSpPr>
        <p:spPr>
          <a:xfrm>
            <a:off x="3782578" y="1579556"/>
            <a:ext cx="1656184"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782578" y="3852639"/>
            <a:ext cx="1656184"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782577" y="5508823"/>
            <a:ext cx="1621121" cy="465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7641" y="6359235"/>
            <a:ext cx="1621121" cy="3017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4732" y="1758058"/>
            <a:ext cx="4680520" cy="400110"/>
          </a:xfrm>
          <a:prstGeom prst="rect">
            <a:avLst/>
          </a:prstGeom>
        </p:spPr>
        <p:txBody>
          <a:bodyPr wrap="square">
            <a:spAutoFit/>
          </a:bodyPr>
          <a:lstStyle/>
          <a:p>
            <a:r>
              <a:rPr lang="en-US" sz="2000" b="1" dirty="0"/>
              <a:t>The ILO’s World of Work report </a:t>
            </a:r>
            <a:r>
              <a:rPr lang="en-US" sz="2000" b="1" dirty="0" smtClean="0"/>
              <a:t>2012</a:t>
            </a:r>
            <a:endParaRPr lang="en-US" sz="2000" b="1" dirty="0"/>
          </a:p>
        </p:txBody>
      </p:sp>
      <p:sp>
        <p:nvSpPr>
          <p:cNvPr id="12" name="Rounded Rectangle 11"/>
          <p:cNvSpPr/>
          <p:nvPr/>
        </p:nvSpPr>
        <p:spPr>
          <a:xfrm>
            <a:off x="5931768" y="2158168"/>
            <a:ext cx="4383484" cy="3816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“The increase in involuntary part-time and temporary</a:t>
            </a:r>
          </a:p>
          <a:p>
            <a:pPr algn="ctr"/>
            <a:r>
              <a:rPr lang="en-US" sz="2400" b="1" dirty="0">
                <a:solidFill>
                  <a:srgbClr val="FFFF00"/>
                </a:solidFill>
              </a:rPr>
              <a:t>employment has been larger than the increase in</a:t>
            </a:r>
          </a:p>
          <a:p>
            <a:pPr algn="ctr"/>
            <a:r>
              <a:rPr lang="en-US" sz="2400" b="1" dirty="0">
                <a:solidFill>
                  <a:srgbClr val="FFFF00"/>
                </a:solidFill>
              </a:rPr>
              <a:t>unemployed and permanent jobs since the crisis. This</a:t>
            </a:r>
          </a:p>
          <a:p>
            <a:pPr algn="ctr"/>
            <a:r>
              <a:rPr lang="en-US" sz="2400" b="1" dirty="0">
                <a:solidFill>
                  <a:srgbClr val="FFFF00"/>
                </a:solidFill>
              </a:rPr>
              <a:t>clearly shows that during the crisis more precarious</a:t>
            </a:r>
          </a:p>
          <a:p>
            <a:pPr algn="ctr"/>
            <a:r>
              <a:rPr lang="en-US" sz="2400" b="1" dirty="0">
                <a:solidFill>
                  <a:srgbClr val="FFFF00"/>
                </a:solidFill>
              </a:rPr>
              <a:t>employment was created.”</a:t>
            </a:r>
          </a:p>
        </p:txBody>
      </p:sp>
    </p:spTree>
    <p:extLst>
      <p:ext uri="{BB962C8B-B14F-4D97-AF65-F5344CB8AC3E}">
        <p14:creationId xmlns:p14="http://schemas.microsoft.com/office/powerpoint/2010/main" val="218589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0"/>
          </p:nvPr>
        </p:nvSpPr>
        <p:spPr/>
      </p:sp>
      <p:sp>
        <p:nvSpPr>
          <p:cNvPr id="3" name="Text Placeholder 2"/>
          <p:cNvSpPr>
            <a:spLocks noGrp="1"/>
          </p:cNvSpPr>
          <p:nvPr>
            <p:ph type="body" sz="quarter" idx="17"/>
          </p:nvPr>
        </p:nvSpPr>
        <p:spPr>
          <a:xfrm>
            <a:off x="1602284" y="1188343"/>
            <a:ext cx="7992888" cy="772220"/>
          </a:xfrm>
        </p:spPr>
        <p:txBody>
          <a:bodyPr/>
          <a:lstStyle/>
          <a:p>
            <a:r>
              <a:rPr lang="en-US" b="1" dirty="0" smtClean="0"/>
              <a:t>No </a:t>
            </a:r>
            <a:r>
              <a:rPr lang="en-US" b="1" dirty="0"/>
              <a:t>union </a:t>
            </a:r>
            <a:r>
              <a:rPr lang="en-US" b="1" dirty="0" smtClean="0"/>
              <a:t>involvement/presence in e-waste workplace </a:t>
            </a:r>
            <a:endParaRPr lang="en-US" b="1" dirty="0"/>
          </a:p>
        </p:txBody>
      </p:sp>
      <p:sp>
        <p:nvSpPr>
          <p:cNvPr id="5" name="Slide Number Placeholder 4"/>
          <p:cNvSpPr>
            <a:spLocks noGrp="1"/>
          </p:cNvSpPr>
          <p:nvPr>
            <p:ph type="sldNum" sz="quarter" idx="22"/>
          </p:nvPr>
        </p:nvSpPr>
        <p:spPr/>
        <p:txBody>
          <a:bodyPr/>
          <a:lstStyle/>
          <a:p>
            <a:fld id="{53DD9ED9-11DA-44CF-BB46-4BC4D764B6CF}" type="slidenum">
              <a:rPr lang="fr-FR" smtClean="0"/>
              <a:pPr/>
              <a:t>9</a:t>
            </a:fld>
            <a:endParaRPr lang="fr-F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260" y="1563648"/>
            <a:ext cx="7656658" cy="41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058668" y="5890785"/>
            <a:ext cx="3384376" cy="646331"/>
          </a:xfrm>
          <a:prstGeom prst="rect">
            <a:avLst/>
          </a:prstGeom>
          <a:ln>
            <a:solidFill>
              <a:schemeClr val="tx1"/>
            </a:solidFill>
          </a:ln>
        </p:spPr>
        <p:txBody>
          <a:bodyPr wrap="square">
            <a:spAutoFit/>
          </a:bodyPr>
          <a:lstStyle/>
          <a:p>
            <a:r>
              <a:rPr lang="en-US" sz="1800" dirty="0">
                <a:solidFill>
                  <a:srgbClr val="FF0000"/>
                </a:solidFill>
                <a:latin typeface="Arial Rounded MT Bold" pitchFamily="34" charset="0"/>
              </a:rPr>
              <a:t>Long-term effects on human</a:t>
            </a:r>
          </a:p>
          <a:p>
            <a:r>
              <a:rPr lang="en-US" sz="1800" dirty="0">
                <a:solidFill>
                  <a:srgbClr val="FF0000"/>
                </a:solidFill>
                <a:latin typeface="Arial Rounded MT Bold" pitchFamily="34" charset="0"/>
              </a:rPr>
              <a:t>health and the environment</a:t>
            </a:r>
          </a:p>
        </p:txBody>
      </p:sp>
      <p:sp>
        <p:nvSpPr>
          <p:cNvPr id="8" name="Rectangle 7"/>
          <p:cNvSpPr/>
          <p:nvPr/>
        </p:nvSpPr>
        <p:spPr>
          <a:xfrm>
            <a:off x="1566280" y="5890785"/>
            <a:ext cx="2808312" cy="646331"/>
          </a:xfrm>
          <a:prstGeom prst="rect">
            <a:avLst/>
          </a:prstGeom>
          <a:ln>
            <a:solidFill>
              <a:schemeClr val="tx1"/>
            </a:solidFill>
          </a:ln>
        </p:spPr>
        <p:txBody>
          <a:bodyPr wrap="square">
            <a:spAutoFit/>
          </a:bodyPr>
          <a:lstStyle/>
          <a:p>
            <a:r>
              <a:rPr lang="en-US" sz="1800" dirty="0">
                <a:solidFill>
                  <a:srgbClr val="FF0000"/>
                </a:solidFill>
                <a:latin typeface="Arial Rounded MT Bold" pitchFamily="34" charset="0"/>
              </a:rPr>
              <a:t>Workers’ exposure</a:t>
            </a:r>
          </a:p>
          <a:p>
            <a:r>
              <a:rPr lang="en-US" sz="1800" dirty="0">
                <a:solidFill>
                  <a:srgbClr val="FF0000"/>
                </a:solidFill>
                <a:latin typeface="Arial Rounded MT Bold" pitchFamily="34" charset="0"/>
              </a:rPr>
              <a:t>in developing countries</a:t>
            </a:r>
          </a:p>
        </p:txBody>
      </p:sp>
      <p:sp>
        <p:nvSpPr>
          <p:cNvPr id="10" name="Rectangle 9"/>
          <p:cNvSpPr/>
          <p:nvPr/>
        </p:nvSpPr>
        <p:spPr>
          <a:xfrm>
            <a:off x="3258468" y="6660951"/>
            <a:ext cx="2808312" cy="646331"/>
          </a:xfrm>
          <a:prstGeom prst="rect">
            <a:avLst/>
          </a:prstGeom>
          <a:ln>
            <a:solidFill>
              <a:schemeClr val="tx1"/>
            </a:solidFill>
          </a:ln>
        </p:spPr>
        <p:txBody>
          <a:bodyPr wrap="square">
            <a:spAutoFit/>
          </a:bodyPr>
          <a:lstStyle/>
          <a:p>
            <a:r>
              <a:rPr lang="en-US" sz="1800" dirty="0">
                <a:solidFill>
                  <a:srgbClr val="FF0000"/>
                </a:solidFill>
                <a:latin typeface="Arial Rounded MT Bold" pitchFamily="34" charset="0"/>
              </a:rPr>
              <a:t>Child </a:t>
            </a:r>
            <a:r>
              <a:rPr lang="en-US" sz="1800" dirty="0" err="1">
                <a:solidFill>
                  <a:srgbClr val="FF0000"/>
                </a:solidFill>
                <a:latin typeface="Arial Rounded MT Bold" pitchFamily="34" charset="0"/>
              </a:rPr>
              <a:t>labour</a:t>
            </a:r>
            <a:r>
              <a:rPr lang="en-US" sz="1800" dirty="0">
                <a:solidFill>
                  <a:srgbClr val="FF0000"/>
                </a:solidFill>
                <a:latin typeface="Arial Rounded MT Bold" pitchFamily="34" charset="0"/>
              </a:rPr>
              <a:t> at</a:t>
            </a:r>
          </a:p>
          <a:p>
            <a:r>
              <a:rPr lang="en-US" sz="1800" dirty="0">
                <a:solidFill>
                  <a:srgbClr val="FF0000"/>
                </a:solidFill>
                <a:latin typeface="Arial Rounded MT Bold" pitchFamily="34" charset="0"/>
              </a:rPr>
              <a:t>e-waste recycling sites</a:t>
            </a:r>
          </a:p>
        </p:txBody>
      </p:sp>
      <p:sp>
        <p:nvSpPr>
          <p:cNvPr id="12" name="TextBox 11"/>
          <p:cNvSpPr txBox="1"/>
          <p:nvPr/>
        </p:nvSpPr>
        <p:spPr>
          <a:xfrm>
            <a:off x="1403704" y="5629175"/>
            <a:ext cx="6048672" cy="261610"/>
          </a:xfrm>
          <a:prstGeom prst="rect">
            <a:avLst/>
          </a:prstGeom>
          <a:noFill/>
        </p:spPr>
        <p:txBody>
          <a:bodyPr wrap="square" rtlCol="0">
            <a:spAutoFit/>
          </a:bodyPr>
          <a:lstStyle/>
          <a:p>
            <a:r>
              <a:rPr lang="en-US" sz="1100" dirty="0" smtClean="0"/>
              <a:t>Source: ILO “The </a:t>
            </a:r>
            <a:r>
              <a:rPr lang="en-US" sz="1100" dirty="0"/>
              <a:t>global impact of </a:t>
            </a:r>
            <a:r>
              <a:rPr lang="en-US" sz="1100" dirty="0" err="1" smtClean="0"/>
              <a:t>e-waste:Addressing</a:t>
            </a:r>
            <a:r>
              <a:rPr lang="en-US" sz="1100" dirty="0" smtClean="0"/>
              <a:t> </a:t>
            </a:r>
            <a:r>
              <a:rPr lang="en-US" sz="1100" dirty="0"/>
              <a:t>the </a:t>
            </a:r>
            <a:r>
              <a:rPr lang="en-US" sz="1100" dirty="0" smtClean="0"/>
              <a:t>challenge” 2013</a:t>
            </a:r>
            <a:endParaRPr lang="en-US" sz="1100" dirty="0"/>
          </a:p>
        </p:txBody>
      </p:sp>
    </p:spTree>
    <p:extLst>
      <p:ext uri="{BB962C8B-B14F-4D97-AF65-F5344CB8AC3E}">
        <p14:creationId xmlns:p14="http://schemas.microsoft.com/office/powerpoint/2010/main" val="1409863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IMF_mo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PPT_IMF_mod</Template>
  <TotalTime>0</TotalTime>
  <Words>1333</Words>
  <Application>Microsoft Office PowerPoint</Application>
  <PresentationFormat>Custom</PresentationFormat>
  <Paragraphs>221</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PPT_IMF_mod</vt:lpstr>
      <vt:lpstr>IndustriALL Global Union</vt:lpstr>
      <vt:lpstr>PowerPoint Presentation</vt:lpstr>
      <vt:lpstr>PowerPoint Presentation</vt:lpstr>
      <vt:lpstr>PowerPoint Presentation</vt:lpstr>
      <vt:lpstr>PowerPoint Presentation</vt:lpstr>
      <vt:lpstr>PowerPoint Presentation</vt:lpstr>
      <vt:lpstr>PowerPoint Presentation</vt:lpstr>
      <vt:lpstr>Precarious work in ICT E&amp;E sector</vt:lpstr>
      <vt:lpstr>PowerPoint Presentation</vt:lpstr>
      <vt:lpstr>PowerPoint Presentation</vt:lpstr>
      <vt:lpstr>Current GFAs of IndustriALL</vt:lpstr>
      <vt:lpstr>Building Networks</vt:lpstr>
      <vt:lpstr>MNCs stuation in ICT, E&amp;E sector on GFAs, TUNs, and Organizing</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kmatsuzaki</dc:creator>
  <cp:lastModifiedBy>adminpc</cp:lastModifiedBy>
  <cp:revision>72</cp:revision>
  <dcterms:created xsi:type="dcterms:W3CDTF">2012-06-14T06:44:26Z</dcterms:created>
  <dcterms:modified xsi:type="dcterms:W3CDTF">2013-04-20T20:53:44Z</dcterms:modified>
</cp:coreProperties>
</file>