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3" r:id="rId6"/>
    <p:sldId id="264" r:id="rId7"/>
    <p:sldId id="259" r:id="rId8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E30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9" autoAdjust="0"/>
    <p:restoredTop sz="9873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55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ta for IGM Pro" panose="0200050304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ta for IGM Pro" panose="02000503040000020004" pitchFamily="2" charset="0"/>
              </a:defRPr>
            </a:lvl1pPr>
          </a:lstStyle>
          <a:p>
            <a:fld id="{16B77BA6-83BE-5742-8C0B-6F675812BA19}" type="datetimeFigureOut">
              <a:rPr lang="de-DE" smtClean="0"/>
              <a:pPr/>
              <a:t>10.05.2019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ta for IGM Pro" panose="0200050304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ta for IGM Pro" panose="02000503040000020004" pitchFamily="2" charset="0"/>
              </a:defRPr>
            </a:lvl1pPr>
          </a:lstStyle>
          <a:p>
            <a:fld id="{AD868B3C-6C54-1D41-B938-33F4013C078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19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ta for IGM Pro" panose="0200050304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" t="6943" r="446" b="16216"/>
          <a:stretch/>
        </p:blipFill>
        <p:spPr>
          <a:xfrm>
            <a:off x="-5024" y="-5024"/>
            <a:ext cx="9149024" cy="395233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876550"/>
            <a:ext cx="4859057" cy="1541626"/>
          </a:xfrm>
        </p:spPr>
        <p:txBody>
          <a:bodyPr anchor="b" anchorCtr="0"/>
          <a:lstStyle>
            <a:lvl1pPr algn="l">
              <a:defRPr sz="3500" spc="200" baseline="0">
                <a:solidFill>
                  <a:schemeClr val="bg1"/>
                </a:solidFill>
                <a:latin typeface="Meta Head for IGM Pro Cd Bk" panose="02000506040000020004" pitchFamily="50" charset="0"/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418014"/>
            <a:ext cx="2514146" cy="37925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Meta Head for IGM Pro Cd Lt" panose="02000506030000020004" pitchFamily="50" charset="0"/>
              </a:defRPr>
            </a:lvl1pPr>
          </a:lstStyle>
          <a:p>
            <a:r>
              <a:rPr lang="de-DE" dirty="0"/>
              <a:t>Datum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8294914" y="4617218"/>
            <a:ext cx="698361" cy="336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075" y="3947311"/>
            <a:ext cx="2290100" cy="6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8642349" cy="45402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299168"/>
            <a:ext cx="8642349" cy="2119409"/>
          </a:xfrm>
        </p:spPr>
        <p:txBody>
          <a:bodyPr lIns="0" tIns="0" rIns="0" bIns="0">
            <a:normAutofit/>
          </a:bodyPr>
          <a:lstStyle>
            <a:lvl1pPr marL="28080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for IGM Pro" panose="02000503040000020004" pitchFamily="2" charset="0"/>
              </a:defRPr>
            </a:lvl1pPr>
            <a:lvl2pPr marL="58635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for IGM Pro" panose="02000503040000020004" pitchFamily="2" charset="0"/>
              </a:defRPr>
            </a:lvl2pPr>
            <a:lvl3pPr marL="899550" indent="-2857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for IGM Pro" panose="02000503040000020004" pitchFamily="2" charset="0"/>
              </a:defRPr>
            </a:lvl3pPr>
            <a:lvl4pPr marL="1200150" indent="-279450">
              <a:spcBef>
                <a:spcPts val="750"/>
              </a:spcBef>
              <a:buFontTx/>
              <a:buBlip>
                <a:blip r:embed="rId2"/>
              </a:buBlip>
              <a:defRPr>
                <a:solidFill>
                  <a:srgbClr val="3C3C3B"/>
                </a:solidFill>
                <a:latin typeface="Meta for IGM Pro" panose="02000503040000020004" pitchFamily="2" charset="0"/>
              </a:defRPr>
            </a:lvl4pPr>
            <a:lvl5pPr marL="1471050">
              <a:spcBef>
                <a:spcPts val="750"/>
              </a:spcBef>
              <a:defRPr>
                <a:solidFill>
                  <a:srgbClr val="3C3C3B"/>
                </a:solidFill>
                <a:latin typeface="Meta for IGM Pro" panose="02000503040000020004" pitchFamily="2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BAFFCE6-5B0A-D047-AF37-74CD89925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44968"/>
            <a:ext cx="8642349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for IGM Pro Cd Lt" panose="02000506030000020004" pitchFamily="50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mtClean="0">
                <a:latin typeface="Meta for IGM Pro" panose="02000503040000020004" pitchFamily="2" charset="0"/>
              </a:rPr>
              <a:pPr algn="ctr"/>
              <a:t>‹#›</a:t>
            </a:fld>
            <a:endParaRPr lang="de-DE" dirty="0">
              <a:latin typeface="Meta for IG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3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80002"/>
            <a:ext cx="8642349" cy="3338577"/>
          </a:xfrm>
        </p:spPr>
        <p:txBody>
          <a:bodyPr lIns="0" tIns="0" rIns="0" bIns="0">
            <a:normAutofit/>
          </a:bodyPr>
          <a:lstStyle>
            <a:lvl1pPr marL="280793" indent="-279443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for IGM Pro" panose="02000503040000020004" pitchFamily="2" charset="0"/>
              </a:defRPr>
            </a:lvl1pPr>
            <a:lvl2pPr marL="586335" indent="-279443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for IGM Pro" panose="02000503040000020004" pitchFamily="2" charset="0"/>
              </a:defRPr>
            </a:lvl2pPr>
            <a:lvl3pPr marL="899528" indent="-285743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for IGM Pro" panose="02000503040000020004" pitchFamily="2" charset="0"/>
              </a:defRPr>
            </a:lvl3pPr>
            <a:lvl4pPr marL="1200120" indent="-279443">
              <a:spcBef>
                <a:spcPts val="750"/>
              </a:spcBef>
              <a:buFontTx/>
              <a:buBlip>
                <a:blip r:embed="rId2"/>
              </a:buBlip>
              <a:defRPr>
                <a:solidFill>
                  <a:srgbClr val="3C3C3B"/>
                </a:solidFill>
                <a:latin typeface="Meta for IGM Pro" panose="02000503040000020004" pitchFamily="2" charset="0"/>
              </a:defRPr>
            </a:lvl4pPr>
            <a:lvl5pPr marL="1471013">
              <a:spcBef>
                <a:spcPts val="750"/>
              </a:spcBef>
              <a:defRPr>
                <a:solidFill>
                  <a:srgbClr val="3C3C3B"/>
                </a:solidFill>
                <a:latin typeface="Meta for IGM Pro" panose="02000503040000020004" pitchFamily="2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>
            <a:spLocks/>
          </p:cNvSpPr>
          <p:nvPr userDrawn="1"/>
        </p:nvSpPr>
        <p:spPr>
          <a:xfrm>
            <a:off x="4135078" y="4678177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z="1000" smtClean="0">
                <a:latin typeface="Meta for IGM Pro" panose="02000503040000020004" pitchFamily="2" charset="0"/>
              </a:rPr>
              <a:pPr algn="ctr"/>
              <a:t>‹#›</a:t>
            </a:fld>
            <a:endParaRPr lang="de-DE" sz="1000" dirty="0">
              <a:latin typeface="Meta for IGM Pro" panose="02000503040000020004" pitchFamily="2" charset="0"/>
            </a:endParaRP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6" y="396977"/>
            <a:ext cx="7924633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for IGM Pro Cd Lt" panose="02000506030000020004" pitchFamily="50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</p:spTree>
    <p:extLst>
      <p:ext uri="{BB962C8B-B14F-4D97-AF65-F5344CB8AC3E}">
        <p14:creationId xmlns:p14="http://schemas.microsoft.com/office/powerpoint/2010/main" val="3626135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mtClean="0">
                <a:latin typeface="Meta for IGM Pro" panose="02000503040000020004" pitchFamily="2" charset="0"/>
              </a:rPr>
              <a:pPr algn="ctr"/>
              <a:t>‹#›</a:t>
            </a:fld>
            <a:endParaRPr lang="de-DE" dirty="0">
              <a:latin typeface="Meta for IGM Pro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13" name="SmartArt-Platzhalter 3">
            <a:extLst>
              <a:ext uri="{FF2B5EF4-FFF2-40B4-BE49-F238E27FC236}">
                <a16:creationId xmlns:a16="http://schemas.microsoft.com/office/drawing/2014/main" id="{55665241-B298-6C48-8846-F34E0522A23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250825" y="1739900"/>
            <a:ext cx="8642350" cy="2701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27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8A545D-DAD0-0540-AAC9-9A022508D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49D6060-E82D-9447-9797-7DBE00D194AF}"/>
              </a:ext>
            </a:extLst>
          </p:cNvPr>
          <p:cNvSpPr txBox="1"/>
          <p:nvPr userDrawn="1"/>
        </p:nvSpPr>
        <p:spPr>
          <a:xfrm>
            <a:off x="250826" y="2298068"/>
            <a:ext cx="50962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500" b="1" i="0" spc="200" baseline="0" dirty="0">
                <a:solidFill>
                  <a:schemeClr val="bg1"/>
                </a:solidFill>
                <a:latin typeface="Meta Head for IGM Pro Cd Bk" panose="02000506040000020004" pitchFamily="50" charset="0"/>
              </a:rPr>
              <a:t>VIELEN DANK FÜR IHRE AUFMERKSAMKEIT.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40B9E7E-0156-544E-8B23-4556027F32C5}"/>
              </a:ext>
            </a:extLst>
          </p:cNvPr>
          <p:cNvSpPr/>
          <p:nvPr userDrawn="1"/>
        </p:nvSpPr>
        <p:spPr>
          <a:xfrm>
            <a:off x="6825727" y="4651717"/>
            <a:ext cx="2318273" cy="49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for IGM Pro" panose="02000503040000020004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7B3B13-3C71-104B-92CD-29B6205299BB}"/>
              </a:ext>
            </a:extLst>
          </p:cNvPr>
          <p:cNvSpPr txBox="1"/>
          <p:nvPr userDrawn="1"/>
        </p:nvSpPr>
        <p:spPr>
          <a:xfrm>
            <a:off x="5705475" y="3375286"/>
            <a:ext cx="3187699" cy="152349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  <a:t>IG METALL 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</a:br>
            <a:r>
              <a:rPr lang="de-DE" sz="1100" b="1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  <a:t>Gliederung einfügen</a:t>
            </a:r>
          </a:p>
          <a:p>
            <a:pPr algn="r"/>
            <a:endParaRPr lang="de-DE" sz="1100" b="0" i="0" kern="1200" dirty="0">
              <a:solidFill>
                <a:srgbClr val="3C3C3B"/>
              </a:solidFill>
              <a:effectLst/>
              <a:latin typeface="Meta for IGM Pro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  <a:t>Max Mustermann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  <a:t>Musterstraße 12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  <a:t>45678 Musterstadt</a:t>
            </a:r>
          </a:p>
          <a:p>
            <a:pPr algn="r"/>
            <a:endParaRPr lang="de-DE" sz="1100" b="0" i="0" kern="1200" dirty="0">
              <a:solidFill>
                <a:srgbClr val="3C3C3B"/>
              </a:solidFill>
              <a:effectLst/>
              <a:latin typeface="Meta for IGM Pro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  <a:t>Tel 0123 456789-0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 err="1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  <a:t>max.mustermann@igmetall.de</a:t>
            </a:r>
            <a:endParaRPr lang="de-DE" sz="1100" b="0" i="0" kern="1200" dirty="0">
              <a:solidFill>
                <a:srgbClr val="3C3C3B"/>
              </a:solidFill>
              <a:effectLst/>
              <a:latin typeface="Meta for IGM Pro" panose="02000503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63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0AA2AEA-20EE-1F47-ACF4-0C99D615D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374211"/>
            <a:ext cx="6591039" cy="961628"/>
          </a:xfrm>
        </p:spPr>
        <p:txBody>
          <a:bodyPr anchor="ctr" anchorCtr="0"/>
          <a:lstStyle>
            <a:lvl1pPr algn="l">
              <a:defRPr sz="350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352934"/>
            <a:ext cx="2514146" cy="34769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Meta Head for IGM Pro Cond Ligh" panose="02000506030000020004" pitchFamily="2" charset="77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19743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6C4DE8-63EB-944F-9420-AFA164894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for IGM Pro Cd Bk" panose="02000506040000020004" pitchFamily="50" charset="0"/>
              </a:defRPr>
            </a:lvl1pPr>
          </a:lstStyle>
          <a:p>
            <a:r>
              <a:rPr lang="de-DE" dirty="0"/>
              <a:t>ZWISCHENTITEL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7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8642349" cy="45402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299168"/>
            <a:ext cx="8642349" cy="2119409"/>
          </a:xfrm>
        </p:spPr>
        <p:txBody>
          <a:bodyPr lIns="0" tIns="0" rIns="0" bIns="0">
            <a:normAutofit/>
          </a:bodyPr>
          <a:lstStyle>
            <a:lvl1pPr marL="28080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for IGM Pro" panose="02000503040000020004" pitchFamily="2" charset="0"/>
              </a:defRPr>
            </a:lvl1pPr>
            <a:lvl2pPr marL="58635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for IGM Pro" panose="02000503040000020004" pitchFamily="2" charset="0"/>
              </a:defRPr>
            </a:lvl2pPr>
            <a:lvl3pPr marL="899550" indent="-2857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for IGM Pro" panose="02000503040000020004" pitchFamily="2" charset="0"/>
              </a:defRPr>
            </a:lvl3pPr>
            <a:lvl4pPr marL="1200150" indent="-279450">
              <a:spcBef>
                <a:spcPts val="750"/>
              </a:spcBef>
              <a:buFontTx/>
              <a:buBlip>
                <a:blip r:embed="rId2"/>
              </a:buBlip>
              <a:defRPr>
                <a:solidFill>
                  <a:srgbClr val="3C3C3B"/>
                </a:solidFill>
                <a:latin typeface="Meta for IGM Pro" panose="02000503040000020004" pitchFamily="2" charset="0"/>
              </a:defRPr>
            </a:lvl4pPr>
            <a:lvl5pPr marL="1471050">
              <a:spcBef>
                <a:spcPts val="750"/>
              </a:spcBef>
              <a:defRPr>
                <a:solidFill>
                  <a:srgbClr val="3C3C3B"/>
                </a:solidFill>
                <a:latin typeface="Meta for IGM Pro" panose="02000503040000020004" pitchFamily="2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BAFFCE6-5B0A-D047-AF37-74CD89925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44968"/>
            <a:ext cx="8642349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for IGM Pro Cd Lt" panose="02000506030000020004" pitchFamily="50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mtClean="0">
                <a:latin typeface="Meta for IGM Pro" panose="02000503040000020004" pitchFamily="2" charset="0"/>
              </a:rPr>
              <a:pPr algn="ctr"/>
              <a:t>‹#›</a:t>
            </a:fld>
            <a:endParaRPr lang="de-DE" dirty="0">
              <a:latin typeface="Meta for IG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9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er in Drei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7347006" y="4702490"/>
            <a:ext cx="572494" cy="3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080001"/>
            <a:ext cx="4895957" cy="3361370"/>
          </a:xfrm>
        </p:spPr>
        <p:txBody>
          <a:bodyPr lIns="0" tIns="0" rIns="0" bIns="0">
            <a:noAutofit/>
          </a:bodyPr>
          <a:lstStyle>
            <a:lvl1pPr marL="243444">
              <a:defRPr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8" y="4678177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z="1000" smtClean="0">
                <a:latin typeface="Meta for IGM Pro" panose="02000503040000020004" pitchFamily="2" charset="0"/>
              </a:rPr>
              <a:pPr algn="ctr"/>
              <a:t>‹#›</a:t>
            </a:fld>
            <a:endParaRPr lang="de-DE" sz="1000" dirty="0">
              <a:latin typeface="Meta for IGM Pro" panose="02000503040000020004" pitchFamily="2" charset="0"/>
            </a:endParaRP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FD7D0B-45C0-0649-BF63-2ABAFA5036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0570" y="1732138"/>
            <a:ext cx="3895208" cy="3908072"/>
          </a:xfrm>
          <a:custGeom>
            <a:avLst/>
            <a:gdLst>
              <a:gd name="connsiteX0" fmla="*/ 0 w 2844800"/>
              <a:gd name="connsiteY0" fmla="*/ 1492250 h 1492250"/>
              <a:gd name="connsiteX1" fmla="*/ 1422400 w 2844800"/>
              <a:gd name="connsiteY1" fmla="*/ 0 h 1492250"/>
              <a:gd name="connsiteX2" fmla="*/ 2844800 w 2844800"/>
              <a:gd name="connsiteY2" fmla="*/ 1492250 h 1492250"/>
              <a:gd name="connsiteX3" fmla="*/ 0 w 2844800"/>
              <a:gd name="connsiteY3" fmla="*/ 1492250 h 1492250"/>
              <a:gd name="connsiteX0" fmla="*/ 0 w 3719689"/>
              <a:gd name="connsiteY0" fmla="*/ 1492250 h 3366205"/>
              <a:gd name="connsiteX1" fmla="*/ 1422400 w 3719689"/>
              <a:gd name="connsiteY1" fmla="*/ 0 h 3366205"/>
              <a:gd name="connsiteX2" fmla="*/ 3719689 w 3719689"/>
              <a:gd name="connsiteY2" fmla="*/ 3366205 h 3366205"/>
              <a:gd name="connsiteX3" fmla="*/ 0 w 3719689"/>
              <a:gd name="connsiteY3" fmla="*/ 1492250 h 3366205"/>
              <a:gd name="connsiteX0" fmla="*/ 0 w 3905955"/>
              <a:gd name="connsiteY0" fmla="*/ 1938161 h 3812116"/>
              <a:gd name="connsiteX1" fmla="*/ 3905955 w 3905955"/>
              <a:gd name="connsiteY1" fmla="*/ 0 h 3812116"/>
              <a:gd name="connsiteX2" fmla="*/ 3719689 w 3905955"/>
              <a:gd name="connsiteY2" fmla="*/ 3812116 h 3812116"/>
              <a:gd name="connsiteX3" fmla="*/ 0 w 3905955"/>
              <a:gd name="connsiteY3" fmla="*/ 1938161 h 3812116"/>
              <a:gd name="connsiteX0" fmla="*/ 0 w 3905955"/>
              <a:gd name="connsiteY0" fmla="*/ 1938161 h 3496027"/>
              <a:gd name="connsiteX1" fmla="*/ 3905955 w 3905955"/>
              <a:gd name="connsiteY1" fmla="*/ 0 h 3496027"/>
              <a:gd name="connsiteX2" fmla="*/ 3900311 w 3905955"/>
              <a:gd name="connsiteY2" fmla="*/ 3496027 h 3496027"/>
              <a:gd name="connsiteX3" fmla="*/ 0 w 3905955"/>
              <a:gd name="connsiteY3" fmla="*/ 1938161 h 3496027"/>
              <a:gd name="connsiteX0" fmla="*/ 0 w 3900342"/>
              <a:gd name="connsiteY0" fmla="*/ 1830917 h 3388783"/>
              <a:gd name="connsiteX1" fmla="*/ 3821289 w 3900342"/>
              <a:gd name="connsiteY1" fmla="*/ 0 h 3388783"/>
              <a:gd name="connsiteX2" fmla="*/ 3900311 w 3900342"/>
              <a:gd name="connsiteY2" fmla="*/ 3388783 h 3388783"/>
              <a:gd name="connsiteX3" fmla="*/ 0 w 3900342"/>
              <a:gd name="connsiteY3" fmla="*/ 1830917 h 3388783"/>
              <a:gd name="connsiteX0" fmla="*/ 0 w 3900561"/>
              <a:gd name="connsiteY0" fmla="*/ 1932517 h 3490383"/>
              <a:gd name="connsiteX1" fmla="*/ 3894666 w 3900561"/>
              <a:gd name="connsiteY1" fmla="*/ 0 h 3490383"/>
              <a:gd name="connsiteX2" fmla="*/ 3900311 w 3900561"/>
              <a:gd name="connsiteY2" fmla="*/ 3490383 h 3490383"/>
              <a:gd name="connsiteX3" fmla="*/ 0 w 3900561"/>
              <a:gd name="connsiteY3" fmla="*/ 1932517 h 3490383"/>
              <a:gd name="connsiteX0" fmla="*/ 0 w 3895208"/>
              <a:gd name="connsiteY0" fmla="*/ 1932517 h 3908072"/>
              <a:gd name="connsiteX1" fmla="*/ 3894666 w 3895208"/>
              <a:gd name="connsiteY1" fmla="*/ 0 h 3908072"/>
              <a:gd name="connsiteX2" fmla="*/ 3894666 w 3895208"/>
              <a:gd name="connsiteY2" fmla="*/ 3908072 h 3908072"/>
              <a:gd name="connsiteX3" fmla="*/ 0 w 3895208"/>
              <a:gd name="connsiteY3" fmla="*/ 1932517 h 390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208" h="3908072">
                <a:moveTo>
                  <a:pt x="0" y="1932517"/>
                </a:moveTo>
                <a:lnTo>
                  <a:pt x="3894666" y="0"/>
                </a:lnTo>
                <a:cubicBezTo>
                  <a:pt x="3892785" y="1165342"/>
                  <a:pt x="3896547" y="2742730"/>
                  <a:pt x="3894666" y="3908072"/>
                </a:cubicBezTo>
                <a:lnTo>
                  <a:pt x="0" y="1932517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r">
              <a:spcBef>
                <a:spcPts val="5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07DC63A-7B6C-E443-8FD2-12E8BE98F0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2615" y="1023854"/>
            <a:ext cx="2114407" cy="2121623"/>
          </a:xfrm>
          <a:custGeom>
            <a:avLst/>
            <a:gdLst>
              <a:gd name="connsiteX0" fmla="*/ 0 w 1614487"/>
              <a:gd name="connsiteY0" fmla="*/ 0 h 2119313"/>
              <a:gd name="connsiteX1" fmla="*/ 1614487 w 1614487"/>
              <a:gd name="connsiteY1" fmla="*/ 0 h 2119313"/>
              <a:gd name="connsiteX2" fmla="*/ 1614487 w 1614487"/>
              <a:gd name="connsiteY2" fmla="*/ 2119313 h 2119313"/>
              <a:gd name="connsiteX3" fmla="*/ 0 w 1614487"/>
              <a:gd name="connsiteY3" fmla="*/ 2119313 h 2119313"/>
              <a:gd name="connsiteX4" fmla="*/ 0 w 1614487"/>
              <a:gd name="connsiteY4" fmla="*/ 0 h 2119313"/>
              <a:gd name="connsiteX0" fmla="*/ 0 w 1614487"/>
              <a:gd name="connsiteY0" fmla="*/ 0 h 2119313"/>
              <a:gd name="connsiteX1" fmla="*/ 1614487 w 1614487"/>
              <a:gd name="connsiteY1" fmla="*/ 2119313 h 2119313"/>
              <a:gd name="connsiteX2" fmla="*/ 0 w 1614487"/>
              <a:gd name="connsiteY2" fmla="*/ 2119313 h 2119313"/>
              <a:gd name="connsiteX3" fmla="*/ 0 w 1614487"/>
              <a:gd name="connsiteY3" fmla="*/ 0 h 2119313"/>
              <a:gd name="connsiteX0" fmla="*/ 90054 w 1614487"/>
              <a:gd name="connsiteY0" fmla="*/ 0 h 2244004"/>
              <a:gd name="connsiteX1" fmla="*/ 1614487 w 1614487"/>
              <a:gd name="connsiteY1" fmla="*/ 2244004 h 2244004"/>
              <a:gd name="connsiteX2" fmla="*/ 0 w 1614487"/>
              <a:gd name="connsiteY2" fmla="*/ 2244004 h 2244004"/>
              <a:gd name="connsiteX3" fmla="*/ 90054 w 1614487"/>
              <a:gd name="connsiteY3" fmla="*/ 0 h 2244004"/>
              <a:gd name="connsiteX0" fmla="*/ 0 w 1524433"/>
              <a:gd name="connsiteY0" fmla="*/ 0 h 2244004"/>
              <a:gd name="connsiteX1" fmla="*/ 1524433 w 1524433"/>
              <a:gd name="connsiteY1" fmla="*/ 2244004 h 2244004"/>
              <a:gd name="connsiteX2" fmla="*/ 6927 w 1524433"/>
              <a:gd name="connsiteY2" fmla="*/ 2160877 h 2244004"/>
              <a:gd name="connsiteX3" fmla="*/ 0 w 1524433"/>
              <a:gd name="connsiteY3" fmla="*/ 0 h 2244004"/>
              <a:gd name="connsiteX0" fmla="*/ 0 w 2120179"/>
              <a:gd name="connsiteY0" fmla="*/ 0 h 2160877"/>
              <a:gd name="connsiteX1" fmla="*/ 2120179 w 2120179"/>
              <a:gd name="connsiteY1" fmla="*/ 1080223 h 2160877"/>
              <a:gd name="connsiteX2" fmla="*/ 6927 w 2120179"/>
              <a:gd name="connsiteY2" fmla="*/ 2160877 h 2160877"/>
              <a:gd name="connsiteX3" fmla="*/ 0 w 2120179"/>
              <a:gd name="connsiteY3" fmla="*/ 0 h 2160877"/>
              <a:gd name="connsiteX0" fmla="*/ 0 w 2120179"/>
              <a:gd name="connsiteY0" fmla="*/ 0 h 2147023"/>
              <a:gd name="connsiteX1" fmla="*/ 2120179 w 2120179"/>
              <a:gd name="connsiteY1" fmla="*/ 1080223 h 2147023"/>
              <a:gd name="connsiteX2" fmla="*/ 6927 w 2120179"/>
              <a:gd name="connsiteY2" fmla="*/ 2147023 h 2147023"/>
              <a:gd name="connsiteX3" fmla="*/ 0 w 2120179"/>
              <a:gd name="connsiteY3" fmla="*/ 0 h 2147023"/>
              <a:gd name="connsiteX0" fmla="*/ 6928 w 2127107"/>
              <a:gd name="connsiteY0" fmla="*/ 0 h 2147023"/>
              <a:gd name="connsiteX1" fmla="*/ 2127107 w 2127107"/>
              <a:gd name="connsiteY1" fmla="*/ 1080223 h 2147023"/>
              <a:gd name="connsiteX2" fmla="*/ 0 w 2127107"/>
              <a:gd name="connsiteY2" fmla="*/ 2147023 h 2147023"/>
              <a:gd name="connsiteX3" fmla="*/ 6928 w 2127107"/>
              <a:gd name="connsiteY3" fmla="*/ 0 h 2147023"/>
              <a:gd name="connsiteX0" fmla="*/ 338 w 2120517"/>
              <a:gd name="connsiteY0" fmla="*/ 0 h 2147023"/>
              <a:gd name="connsiteX1" fmla="*/ 2120517 w 2120517"/>
              <a:gd name="connsiteY1" fmla="*/ 1080223 h 2147023"/>
              <a:gd name="connsiteX2" fmla="*/ 6110 w 2120517"/>
              <a:gd name="connsiteY2" fmla="*/ 2147023 h 2147023"/>
              <a:gd name="connsiteX3" fmla="*/ 338 w 2120517"/>
              <a:gd name="connsiteY3" fmla="*/ 0 h 2147023"/>
              <a:gd name="connsiteX0" fmla="*/ 35503 w 2114407"/>
              <a:gd name="connsiteY0" fmla="*/ 0 h 2004148"/>
              <a:gd name="connsiteX1" fmla="*/ 2114407 w 2114407"/>
              <a:gd name="connsiteY1" fmla="*/ 937348 h 2004148"/>
              <a:gd name="connsiteX2" fmla="*/ 0 w 2114407"/>
              <a:gd name="connsiteY2" fmla="*/ 2004148 h 2004148"/>
              <a:gd name="connsiteX3" fmla="*/ 35503 w 2114407"/>
              <a:gd name="connsiteY3" fmla="*/ 0 h 2004148"/>
              <a:gd name="connsiteX0" fmla="*/ 6928 w 2114407"/>
              <a:gd name="connsiteY0" fmla="*/ 0 h 2121623"/>
              <a:gd name="connsiteX1" fmla="*/ 2114407 w 2114407"/>
              <a:gd name="connsiteY1" fmla="*/ 1054823 h 2121623"/>
              <a:gd name="connsiteX2" fmla="*/ 0 w 2114407"/>
              <a:gd name="connsiteY2" fmla="*/ 2121623 h 2121623"/>
              <a:gd name="connsiteX3" fmla="*/ 6928 w 2114407"/>
              <a:gd name="connsiteY3" fmla="*/ 0 h 212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407" h="2121623">
                <a:moveTo>
                  <a:pt x="6928" y="0"/>
                </a:moveTo>
                <a:lnTo>
                  <a:pt x="2114407" y="1054823"/>
                </a:lnTo>
                <a:lnTo>
                  <a:pt x="0" y="2121623"/>
                </a:lnTo>
                <a:cubicBezTo>
                  <a:pt x="2309" y="1405949"/>
                  <a:pt x="4619" y="715674"/>
                  <a:pt x="692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6" y="396977"/>
            <a:ext cx="7924633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for IGM Pro Cd Lt" panose="02000506030000020004" pitchFamily="50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569" y="3766384"/>
            <a:ext cx="3919557" cy="13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in Drei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6142614" y="4038600"/>
            <a:ext cx="3001386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for IGM Pro Cd Lt" panose="02000506030000020004" pitchFamily="50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mtClean="0">
                <a:latin typeface="Meta for IGM Pro" panose="02000503040000020004" pitchFamily="2" charset="0"/>
              </a:rPr>
              <a:pPr algn="ctr"/>
              <a:t>‹#›</a:t>
            </a:fld>
            <a:endParaRPr lang="de-DE" dirty="0">
              <a:latin typeface="Meta for IGM Pro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07DC63A-7B6C-E443-8FD2-12E8BE98F0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2614" y="1023853"/>
            <a:ext cx="2114407" cy="2121623"/>
          </a:xfrm>
          <a:custGeom>
            <a:avLst/>
            <a:gdLst>
              <a:gd name="connsiteX0" fmla="*/ 0 w 1614487"/>
              <a:gd name="connsiteY0" fmla="*/ 0 h 2119313"/>
              <a:gd name="connsiteX1" fmla="*/ 1614487 w 1614487"/>
              <a:gd name="connsiteY1" fmla="*/ 0 h 2119313"/>
              <a:gd name="connsiteX2" fmla="*/ 1614487 w 1614487"/>
              <a:gd name="connsiteY2" fmla="*/ 2119313 h 2119313"/>
              <a:gd name="connsiteX3" fmla="*/ 0 w 1614487"/>
              <a:gd name="connsiteY3" fmla="*/ 2119313 h 2119313"/>
              <a:gd name="connsiteX4" fmla="*/ 0 w 1614487"/>
              <a:gd name="connsiteY4" fmla="*/ 0 h 2119313"/>
              <a:gd name="connsiteX0" fmla="*/ 0 w 1614487"/>
              <a:gd name="connsiteY0" fmla="*/ 0 h 2119313"/>
              <a:gd name="connsiteX1" fmla="*/ 1614487 w 1614487"/>
              <a:gd name="connsiteY1" fmla="*/ 2119313 h 2119313"/>
              <a:gd name="connsiteX2" fmla="*/ 0 w 1614487"/>
              <a:gd name="connsiteY2" fmla="*/ 2119313 h 2119313"/>
              <a:gd name="connsiteX3" fmla="*/ 0 w 1614487"/>
              <a:gd name="connsiteY3" fmla="*/ 0 h 2119313"/>
              <a:gd name="connsiteX0" fmla="*/ 90054 w 1614487"/>
              <a:gd name="connsiteY0" fmla="*/ 0 h 2244004"/>
              <a:gd name="connsiteX1" fmla="*/ 1614487 w 1614487"/>
              <a:gd name="connsiteY1" fmla="*/ 2244004 h 2244004"/>
              <a:gd name="connsiteX2" fmla="*/ 0 w 1614487"/>
              <a:gd name="connsiteY2" fmla="*/ 2244004 h 2244004"/>
              <a:gd name="connsiteX3" fmla="*/ 90054 w 1614487"/>
              <a:gd name="connsiteY3" fmla="*/ 0 h 2244004"/>
              <a:gd name="connsiteX0" fmla="*/ 0 w 1524433"/>
              <a:gd name="connsiteY0" fmla="*/ 0 h 2244004"/>
              <a:gd name="connsiteX1" fmla="*/ 1524433 w 1524433"/>
              <a:gd name="connsiteY1" fmla="*/ 2244004 h 2244004"/>
              <a:gd name="connsiteX2" fmla="*/ 6927 w 1524433"/>
              <a:gd name="connsiteY2" fmla="*/ 2160877 h 2244004"/>
              <a:gd name="connsiteX3" fmla="*/ 0 w 1524433"/>
              <a:gd name="connsiteY3" fmla="*/ 0 h 2244004"/>
              <a:gd name="connsiteX0" fmla="*/ 0 w 2120179"/>
              <a:gd name="connsiteY0" fmla="*/ 0 h 2160877"/>
              <a:gd name="connsiteX1" fmla="*/ 2120179 w 2120179"/>
              <a:gd name="connsiteY1" fmla="*/ 1080223 h 2160877"/>
              <a:gd name="connsiteX2" fmla="*/ 6927 w 2120179"/>
              <a:gd name="connsiteY2" fmla="*/ 2160877 h 2160877"/>
              <a:gd name="connsiteX3" fmla="*/ 0 w 2120179"/>
              <a:gd name="connsiteY3" fmla="*/ 0 h 2160877"/>
              <a:gd name="connsiteX0" fmla="*/ 0 w 2120179"/>
              <a:gd name="connsiteY0" fmla="*/ 0 h 2147023"/>
              <a:gd name="connsiteX1" fmla="*/ 2120179 w 2120179"/>
              <a:gd name="connsiteY1" fmla="*/ 1080223 h 2147023"/>
              <a:gd name="connsiteX2" fmla="*/ 6927 w 2120179"/>
              <a:gd name="connsiteY2" fmla="*/ 2147023 h 2147023"/>
              <a:gd name="connsiteX3" fmla="*/ 0 w 2120179"/>
              <a:gd name="connsiteY3" fmla="*/ 0 h 2147023"/>
              <a:gd name="connsiteX0" fmla="*/ 6928 w 2127107"/>
              <a:gd name="connsiteY0" fmla="*/ 0 h 2147023"/>
              <a:gd name="connsiteX1" fmla="*/ 2127107 w 2127107"/>
              <a:gd name="connsiteY1" fmla="*/ 1080223 h 2147023"/>
              <a:gd name="connsiteX2" fmla="*/ 0 w 2127107"/>
              <a:gd name="connsiteY2" fmla="*/ 2147023 h 2147023"/>
              <a:gd name="connsiteX3" fmla="*/ 6928 w 2127107"/>
              <a:gd name="connsiteY3" fmla="*/ 0 h 2147023"/>
              <a:gd name="connsiteX0" fmla="*/ 338 w 2120517"/>
              <a:gd name="connsiteY0" fmla="*/ 0 h 2147023"/>
              <a:gd name="connsiteX1" fmla="*/ 2120517 w 2120517"/>
              <a:gd name="connsiteY1" fmla="*/ 1080223 h 2147023"/>
              <a:gd name="connsiteX2" fmla="*/ 6110 w 2120517"/>
              <a:gd name="connsiteY2" fmla="*/ 2147023 h 2147023"/>
              <a:gd name="connsiteX3" fmla="*/ 338 w 2120517"/>
              <a:gd name="connsiteY3" fmla="*/ 0 h 2147023"/>
              <a:gd name="connsiteX0" fmla="*/ 35503 w 2114407"/>
              <a:gd name="connsiteY0" fmla="*/ 0 h 2004148"/>
              <a:gd name="connsiteX1" fmla="*/ 2114407 w 2114407"/>
              <a:gd name="connsiteY1" fmla="*/ 937348 h 2004148"/>
              <a:gd name="connsiteX2" fmla="*/ 0 w 2114407"/>
              <a:gd name="connsiteY2" fmla="*/ 2004148 h 2004148"/>
              <a:gd name="connsiteX3" fmla="*/ 35503 w 2114407"/>
              <a:gd name="connsiteY3" fmla="*/ 0 h 2004148"/>
              <a:gd name="connsiteX0" fmla="*/ 6928 w 2114407"/>
              <a:gd name="connsiteY0" fmla="*/ 0 h 2121623"/>
              <a:gd name="connsiteX1" fmla="*/ 2114407 w 2114407"/>
              <a:gd name="connsiteY1" fmla="*/ 1054823 h 2121623"/>
              <a:gd name="connsiteX2" fmla="*/ 0 w 2114407"/>
              <a:gd name="connsiteY2" fmla="*/ 2121623 h 2121623"/>
              <a:gd name="connsiteX3" fmla="*/ 6928 w 2114407"/>
              <a:gd name="connsiteY3" fmla="*/ 0 h 212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407" h="2121623">
                <a:moveTo>
                  <a:pt x="6928" y="0"/>
                </a:moveTo>
                <a:lnTo>
                  <a:pt x="2114407" y="1054823"/>
                </a:lnTo>
                <a:lnTo>
                  <a:pt x="0" y="2121623"/>
                </a:lnTo>
                <a:cubicBezTo>
                  <a:pt x="2309" y="1405949"/>
                  <a:pt x="4619" y="715674"/>
                  <a:pt x="692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569" y="3766384"/>
            <a:ext cx="3919557" cy="1380382"/>
          </a:xfrm>
          <a:prstGeom prst="rect">
            <a:avLst/>
          </a:pr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FD7D0B-45C0-0649-BF63-2ABAFA5036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0569" y="1732138"/>
            <a:ext cx="3895208" cy="3908072"/>
          </a:xfrm>
          <a:custGeom>
            <a:avLst/>
            <a:gdLst>
              <a:gd name="connsiteX0" fmla="*/ 0 w 2844800"/>
              <a:gd name="connsiteY0" fmla="*/ 1492250 h 1492250"/>
              <a:gd name="connsiteX1" fmla="*/ 1422400 w 2844800"/>
              <a:gd name="connsiteY1" fmla="*/ 0 h 1492250"/>
              <a:gd name="connsiteX2" fmla="*/ 2844800 w 2844800"/>
              <a:gd name="connsiteY2" fmla="*/ 1492250 h 1492250"/>
              <a:gd name="connsiteX3" fmla="*/ 0 w 2844800"/>
              <a:gd name="connsiteY3" fmla="*/ 1492250 h 1492250"/>
              <a:gd name="connsiteX0" fmla="*/ 0 w 3719689"/>
              <a:gd name="connsiteY0" fmla="*/ 1492250 h 3366205"/>
              <a:gd name="connsiteX1" fmla="*/ 1422400 w 3719689"/>
              <a:gd name="connsiteY1" fmla="*/ 0 h 3366205"/>
              <a:gd name="connsiteX2" fmla="*/ 3719689 w 3719689"/>
              <a:gd name="connsiteY2" fmla="*/ 3366205 h 3366205"/>
              <a:gd name="connsiteX3" fmla="*/ 0 w 3719689"/>
              <a:gd name="connsiteY3" fmla="*/ 1492250 h 3366205"/>
              <a:gd name="connsiteX0" fmla="*/ 0 w 3905955"/>
              <a:gd name="connsiteY0" fmla="*/ 1938161 h 3812116"/>
              <a:gd name="connsiteX1" fmla="*/ 3905955 w 3905955"/>
              <a:gd name="connsiteY1" fmla="*/ 0 h 3812116"/>
              <a:gd name="connsiteX2" fmla="*/ 3719689 w 3905955"/>
              <a:gd name="connsiteY2" fmla="*/ 3812116 h 3812116"/>
              <a:gd name="connsiteX3" fmla="*/ 0 w 3905955"/>
              <a:gd name="connsiteY3" fmla="*/ 1938161 h 3812116"/>
              <a:gd name="connsiteX0" fmla="*/ 0 w 3905955"/>
              <a:gd name="connsiteY0" fmla="*/ 1938161 h 3496027"/>
              <a:gd name="connsiteX1" fmla="*/ 3905955 w 3905955"/>
              <a:gd name="connsiteY1" fmla="*/ 0 h 3496027"/>
              <a:gd name="connsiteX2" fmla="*/ 3900311 w 3905955"/>
              <a:gd name="connsiteY2" fmla="*/ 3496027 h 3496027"/>
              <a:gd name="connsiteX3" fmla="*/ 0 w 3905955"/>
              <a:gd name="connsiteY3" fmla="*/ 1938161 h 3496027"/>
              <a:gd name="connsiteX0" fmla="*/ 0 w 3900342"/>
              <a:gd name="connsiteY0" fmla="*/ 1830917 h 3388783"/>
              <a:gd name="connsiteX1" fmla="*/ 3821289 w 3900342"/>
              <a:gd name="connsiteY1" fmla="*/ 0 h 3388783"/>
              <a:gd name="connsiteX2" fmla="*/ 3900311 w 3900342"/>
              <a:gd name="connsiteY2" fmla="*/ 3388783 h 3388783"/>
              <a:gd name="connsiteX3" fmla="*/ 0 w 3900342"/>
              <a:gd name="connsiteY3" fmla="*/ 1830917 h 3388783"/>
              <a:gd name="connsiteX0" fmla="*/ 0 w 3900561"/>
              <a:gd name="connsiteY0" fmla="*/ 1932517 h 3490383"/>
              <a:gd name="connsiteX1" fmla="*/ 3894666 w 3900561"/>
              <a:gd name="connsiteY1" fmla="*/ 0 h 3490383"/>
              <a:gd name="connsiteX2" fmla="*/ 3900311 w 3900561"/>
              <a:gd name="connsiteY2" fmla="*/ 3490383 h 3490383"/>
              <a:gd name="connsiteX3" fmla="*/ 0 w 3900561"/>
              <a:gd name="connsiteY3" fmla="*/ 1932517 h 3490383"/>
              <a:gd name="connsiteX0" fmla="*/ 0 w 3895208"/>
              <a:gd name="connsiteY0" fmla="*/ 1932517 h 3908072"/>
              <a:gd name="connsiteX1" fmla="*/ 3894666 w 3895208"/>
              <a:gd name="connsiteY1" fmla="*/ 0 h 3908072"/>
              <a:gd name="connsiteX2" fmla="*/ 3894666 w 3895208"/>
              <a:gd name="connsiteY2" fmla="*/ 3908072 h 3908072"/>
              <a:gd name="connsiteX3" fmla="*/ 0 w 3895208"/>
              <a:gd name="connsiteY3" fmla="*/ 1932517 h 390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208" h="3908072">
                <a:moveTo>
                  <a:pt x="0" y="1932517"/>
                </a:moveTo>
                <a:lnTo>
                  <a:pt x="3894666" y="0"/>
                </a:lnTo>
                <a:cubicBezTo>
                  <a:pt x="3892785" y="1165342"/>
                  <a:pt x="3896547" y="2742730"/>
                  <a:pt x="3894666" y="3908072"/>
                </a:cubicBezTo>
                <a:lnTo>
                  <a:pt x="0" y="1932517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r">
              <a:spcBef>
                <a:spcPts val="5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783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 Qu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for IGM Pro Cd Lt" panose="02000506030000020004" pitchFamily="50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5736" y="1080001"/>
            <a:ext cx="4147439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mtClean="0">
                <a:latin typeface="Meta for IGM Pro" panose="02000503040000020004" pitchFamily="2" charset="0"/>
              </a:rPr>
              <a:pPr algn="ctr"/>
              <a:t>‹#›</a:t>
            </a:fld>
            <a:endParaRPr lang="de-DE" dirty="0">
              <a:latin typeface="Meta for IGM Pro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0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for IGM Pro Cd Lt" panose="02000506030000020004" pitchFamily="50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5736" y="1080001"/>
            <a:ext cx="4147439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mtClean="0">
                <a:latin typeface="Meta for IGM Pro" panose="02000503040000020004" pitchFamily="2" charset="0"/>
              </a:rPr>
              <a:pPr algn="ctr"/>
              <a:t>‹#›</a:t>
            </a:fld>
            <a:endParaRPr lang="de-DE" dirty="0">
              <a:latin typeface="Meta for IGM Pro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5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80002"/>
            <a:ext cx="8642349" cy="3338577"/>
          </a:xfrm>
        </p:spPr>
        <p:txBody>
          <a:bodyPr lIns="0" tIns="0" rIns="0" bIns="0">
            <a:normAutofit/>
          </a:bodyPr>
          <a:lstStyle>
            <a:lvl1pPr marL="280793" indent="-279443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for IGM Pro" panose="02000503040000020004" pitchFamily="2" charset="0"/>
              </a:defRPr>
            </a:lvl1pPr>
            <a:lvl2pPr marL="586335" indent="-279443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for IGM Pro" panose="02000503040000020004" pitchFamily="2" charset="0"/>
              </a:defRPr>
            </a:lvl2pPr>
            <a:lvl3pPr marL="899528" indent="-285743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for IGM Pro" panose="02000503040000020004" pitchFamily="2" charset="0"/>
              </a:defRPr>
            </a:lvl3pPr>
            <a:lvl4pPr marL="1200120" indent="-279443">
              <a:spcBef>
                <a:spcPts val="750"/>
              </a:spcBef>
              <a:buFontTx/>
              <a:buBlip>
                <a:blip r:embed="rId2"/>
              </a:buBlip>
              <a:defRPr>
                <a:solidFill>
                  <a:srgbClr val="3C3C3B"/>
                </a:solidFill>
                <a:latin typeface="Meta for IGM Pro" panose="02000503040000020004" pitchFamily="2" charset="0"/>
              </a:defRPr>
            </a:lvl4pPr>
            <a:lvl5pPr marL="1471013">
              <a:spcBef>
                <a:spcPts val="750"/>
              </a:spcBef>
              <a:defRPr>
                <a:solidFill>
                  <a:srgbClr val="3C3C3B"/>
                </a:solidFill>
                <a:latin typeface="Meta for IGM Pro" panose="02000503040000020004" pitchFamily="2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>
            <a:spLocks/>
          </p:cNvSpPr>
          <p:nvPr userDrawn="1"/>
        </p:nvSpPr>
        <p:spPr>
          <a:xfrm>
            <a:off x="4135078" y="4678177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z="1000" smtClean="0">
                <a:latin typeface="Meta for IGM Pro" panose="02000503040000020004" pitchFamily="2" charset="0"/>
              </a:rPr>
              <a:pPr algn="ctr"/>
              <a:t>‹#›</a:t>
            </a:fld>
            <a:endParaRPr lang="de-DE" sz="1000" dirty="0">
              <a:latin typeface="Meta for IGM Pro" panose="02000503040000020004" pitchFamily="2" charset="0"/>
            </a:endParaRP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6" y="396977"/>
            <a:ext cx="7924633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for IGM Pro Cd Lt" panose="02000506030000020004" pitchFamily="50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</p:spTree>
    <p:extLst>
      <p:ext uri="{BB962C8B-B14F-4D97-AF65-F5344CB8AC3E}">
        <p14:creationId xmlns:p14="http://schemas.microsoft.com/office/powerpoint/2010/main" val="230442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365774"/>
            <a:ext cx="7722401" cy="454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979525"/>
            <a:ext cx="8642349" cy="2653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113CA0-0DD7-9548-B4A8-43615A11C38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6E83AFE-0D76-C240-A33D-8D8C0966DBEB}"/>
              </a:ext>
            </a:extLst>
          </p:cNvPr>
          <p:cNvSpPr txBox="1"/>
          <p:nvPr userDrawn="1"/>
        </p:nvSpPr>
        <p:spPr>
          <a:xfrm>
            <a:off x="250825" y="4786476"/>
            <a:ext cx="3560456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i="0" dirty="0">
                <a:solidFill>
                  <a:srgbClr val="3C3C3B"/>
                </a:solidFill>
                <a:latin typeface="Meta for IGM Pro" panose="02000503040000020004" pitchFamily="2" charset="0"/>
              </a:rPr>
              <a:t>Transformationsatlas | FB Betriebspolitik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1566813-E909-A142-B31F-03FCE51CCD4D}"/>
              </a:ext>
            </a:extLst>
          </p:cNvPr>
          <p:cNvSpPr txBox="1"/>
          <p:nvPr userDrawn="1"/>
        </p:nvSpPr>
        <p:spPr>
          <a:xfrm>
            <a:off x="6115050" y="4636168"/>
            <a:ext cx="27840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  <a:t>IG Metall</a:t>
            </a:r>
          </a:p>
          <a:p>
            <a:pPr algn="r"/>
            <a:r>
              <a:rPr lang="de-DE" sz="1000" b="1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  <a:t>Vorstand</a:t>
            </a:r>
          </a:p>
        </p:txBody>
      </p:sp>
    </p:spTree>
    <p:extLst>
      <p:ext uri="{BB962C8B-B14F-4D97-AF65-F5344CB8AC3E}">
        <p14:creationId xmlns:p14="http://schemas.microsoft.com/office/powerpoint/2010/main" val="25812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8" r:id="rId4"/>
    <p:sldLayoutId id="2147483681" r:id="rId5"/>
    <p:sldLayoutId id="2147483677" r:id="rId6"/>
    <p:sldLayoutId id="2147483680" r:id="rId7"/>
    <p:sldLayoutId id="2147483675" r:id="rId8"/>
    <p:sldLayoutId id="2147483682" r:id="rId9"/>
    <p:sldLayoutId id="2147483662" r:id="rId10"/>
    <p:sldLayoutId id="2147483683" r:id="rId11"/>
    <p:sldLayoutId id="2147483676" r:id="rId12"/>
    <p:sldLayoutId id="214748367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 spc="200" baseline="0">
          <a:solidFill>
            <a:srgbClr val="E3051B"/>
          </a:solidFill>
          <a:latin typeface="Meta Head for IGM Pro Cd Bk" panose="02000506040000020004" pitchFamily="50" charset="0"/>
          <a:ea typeface="+mj-ea"/>
          <a:cs typeface="+mj-cs"/>
        </a:defRPr>
      </a:lvl1pPr>
    </p:titleStyle>
    <p:bodyStyle>
      <a:lvl1pPr marL="171450" indent="-243450" algn="l" defTabSz="685800" rtl="0" eaLnBrk="1" latinLnBrk="0" hangingPunct="1">
        <a:lnSpc>
          <a:spcPct val="90000"/>
        </a:lnSpc>
        <a:spcBef>
          <a:spcPts val="750"/>
        </a:spcBef>
        <a:buSzPct val="90000"/>
        <a:buFontTx/>
        <a:buBlip>
          <a:blip r:embed="rId16"/>
        </a:buBlip>
        <a:defRPr sz="1800" b="0" i="0" kern="1200">
          <a:solidFill>
            <a:srgbClr val="3C3C3B"/>
          </a:solidFill>
          <a:latin typeface="Meta for IGM Pro" panose="02000503040000020004" pitchFamily="2" charset="0"/>
          <a:ea typeface="+mn-ea"/>
          <a:cs typeface="+mn-cs"/>
        </a:defRPr>
      </a:lvl1pPr>
      <a:lvl2pPr marL="5143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6"/>
        </a:buBlip>
        <a:defRPr sz="1800" b="0" i="0" kern="1200">
          <a:solidFill>
            <a:srgbClr val="3C3C3B"/>
          </a:solidFill>
          <a:latin typeface="Meta for IGM Pro" panose="02000503040000020004" pitchFamily="2" charset="0"/>
          <a:ea typeface="+mn-ea"/>
          <a:cs typeface="+mn-cs"/>
        </a:defRPr>
      </a:lvl2pPr>
      <a:lvl3pPr marL="7852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6"/>
        </a:buBlip>
        <a:defRPr sz="1800" b="0" i="0" kern="1200">
          <a:solidFill>
            <a:schemeClr val="tx1"/>
          </a:solidFill>
          <a:latin typeface="Meta OT" panose="020B0504030101020104" pitchFamily="34" charset="77"/>
          <a:ea typeface="+mn-ea"/>
          <a:cs typeface="+mn-cs"/>
        </a:defRPr>
      </a:lvl3pPr>
      <a:lvl4pPr marL="10561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6"/>
        </a:buBlip>
        <a:defRPr sz="1800" b="0" i="0" kern="1200">
          <a:solidFill>
            <a:schemeClr val="tx1"/>
          </a:solidFill>
          <a:latin typeface="Meta OT" panose="020B0504030101020104" pitchFamily="34" charset="77"/>
          <a:ea typeface="+mn-ea"/>
          <a:cs typeface="+mn-cs"/>
        </a:defRPr>
      </a:lvl4pPr>
      <a:lvl5pPr marL="1327050" indent="-243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6"/>
        </a:buBlip>
        <a:defRPr sz="1800" b="0" i="0" kern="1200">
          <a:solidFill>
            <a:schemeClr val="tx1"/>
          </a:solidFill>
          <a:latin typeface="Meta OT" panose="020B0504030101020104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146">
          <p15:clr>
            <a:srgbClr val="F26B43"/>
          </p15:clr>
        </p15:guide>
        <p15:guide id="6" orient="horz" pos="30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Transformation</a:t>
            </a:r>
            <a:r>
              <a:rPr lang="cs-CZ" dirty="0"/>
              <a:t> 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11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1600" dirty="0" err="1"/>
              <a:t>Economy</a:t>
            </a:r>
            <a:r>
              <a:rPr lang="de-DE" sz="1600" dirty="0"/>
              <a:t> </a:t>
            </a:r>
            <a:r>
              <a:rPr lang="cs-CZ" sz="1600" dirty="0"/>
              <a:t>and </a:t>
            </a:r>
            <a:r>
              <a:rPr lang="de-DE" sz="1600" dirty="0"/>
              <a:t>s</a:t>
            </a:r>
            <a:r>
              <a:rPr lang="cs-CZ" sz="1600" dirty="0"/>
              <a:t>ociety are on the threshold of a crucial change</a:t>
            </a:r>
            <a:r>
              <a:rPr lang="de-DE" sz="1600" dirty="0"/>
              <a:t> </a:t>
            </a:r>
            <a:r>
              <a:rPr lang="cs-CZ" sz="1600" dirty="0"/>
              <a:t>which is called </a:t>
            </a:r>
            <a:r>
              <a:rPr lang="de-DE" sz="1600" dirty="0"/>
              <a:t>transformation.</a:t>
            </a:r>
          </a:p>
          <a:p>
            <a:r>
              <a:rPr lang="de-DE" sz="1600" dirty="0" err="1"/>
              <a:t>Digitali</a:t>
            </a:r>
            <a:r>
              <a:rPr lang="cs-CZ" sz="1600" dirty="0" err="1"/>
              <a:t>sation</a:t>
            </a:r>
            <a:r>
              <a:rPr lang="de-DE" sz="1600" dirty="0"/>
              <a:t>, </a:t>
            </a:r>
            <a:r>
              <a:rPr lang="cs-CZ" sz="1600" dirty="0" err="1"/>
              <a:t>globalisation</a:t>
            </a:r>
            <a:r>
              <a:rPr lang="de-DE" sz="1600" dirty="0"/>
              <a:t>, </a:t>
            </a:r>
            <a:r>
              <a:rPr lang="cs-CZ" sz="1600" dirty="0"/>
              <a:t>electromobility and </a:t>
            </a:r>
            <a:r>
              <a:rPr lang="de-DE" sz="1600" dirty="0"/>
              <a:t>the </a:t>
            </a:r>
            <a:r>
              <a:rPr lang="cs-CZ" sz="1600" dirty="0"/>
              <a:t>energy transition are significant</a:t>
            </a:r>
            <a:r>
              <a:rPr lang="de-DE" sz="1600" dirty="0"/>
              <a:t> </a:t>
            </a:r>
            <a:r>
              <a:rPr lang="cs-CZ" sz="1600" dirty="0" err="1"/>
              <a:t>drivers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these </a:t>
            </a:r>
            <a:r>
              <a:rPr lang="cs-CZ" sz="1600" dirty="0" err="1"/>
              <a:t>changes</a:t>
            </a:r>
            <a:r>
              <a:rPr lang="de-DE" sz="1600" dirty="0"/>
              <a:t>. All </a:t>
            </a:r>
            <a:r>
              <a:rPr lang="cs-CZ" sz="1600" dirty="0" err="1"/>
              <a:t>sectors</a:t>
            </a:r>
            <a:r>
              <a:rPr lang="cs-CZ" sz="1600" dirty="0"/>
              <a:t> are </a:t>
            </a:r>
            <a:r>
              <a:rPr lang="cs-CZ" sz="1600" dirty="0" err="1"/>
              <a:t>affected</a:t>
            </a:r>
            <a:r>
              <a:rPr lang="cs-CZ" sz="1600" dirty="0"/>
              <a:t> by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upheaval</a:t>
            </a:r>
            <a:r>
              <a:rPr lang="de-DE" sz="1600" dirty="0"/>
              <a:t>.</a:t>
            </a:r>
          </a:p>
          <a:p>
            <a:r>
              <a:rPr lang="de-DE" sz="1600" dirty="0" err="1"/>
              <a:t>Industr</a:t>
            </a:r>
            <a:r>
              <a:rPr lang="cs-CZ" sz="1600" dirty="0"/>
              <a:t>y</a:t>
            </a:r>
            <a:r>
              <a:rPr lang="de-DE" sz="1600" dirty="0"/>
              <a:t> 4.0 </a:t>
            </a:r>
            <a:r>
              <a:rPr lang="cs-CZ" sz="1600" dirty="0"/>
              <a:t>and </a:t>
            </a:r>
            <a:r>
              <a:rPr lang="en-US" sz="1600" dirty="0"/>
              <a:t>artificial intelligence </a:t>
            </a:r>
            <a:r>
              <a:rPr lang="cs-CZ" sz="1600" dirty="0" err="1"/>
              <a:t>have</a:t>
            </a:r>
            <a:r>
              <a:rPr lang="cs-CZ" sz="1600" dirty="0"/>
              <a:t> </a:t>
            </a:r>
            <a:r>
              <a:rPr lang="cs-CZ" sz="1600" dirty="0" err="1"/>
              <a:t>impact</a:t>
            </a:r>
            <a:r>
              <a:rPr lang="cs-CZ" sz="1600" dirty="0"/>
              <a:t> on </a:t>
            </a:r>
            <a:r>
              <a:rPr lang="cs-CZ" sz="1600" dirty="0" err="1"/>
              <a:t>employment</a:t>
            </a:r>
            <a:r>
              <a:rPr lang="de-DE" sz="1600" dirty="0"/>
              <a:t>. </a:t>
            </a:r>
            <a:r>
              <a:rPr lang="cs-CZ" sz="1600" dirty="0" err="1"/>
              <a:t>Work</a:t>
            </a:r>
            <a:r>
              <a:rPr lang="de-DE" sz="1600" dirty="0"/>
              <a:t>, </a:t>
            </a:r>
            <a:r>
              <a:rPr lang="cs-CZ" sz="1600" dirty="0" err="1"/>
              <a:t>job</a:t>
            </a:r>
            <a:r>
              <a:rPr lang="cs-CZ" sz="1600" dirty="0"/>
              <a:t> </a:t>
            </a:r>
            <a:r>
              <a:rPr lang="cs-CZ" sz="1600" dirty="0" err="1"/>
              <a:t>requirements</a:t>
            </a:r>
            <a:r>
              <a:rPr lang="de-DE" sz="1600" dirty="0"/>
              <a:t> und </a:t>
            </a:r>
            <a:r>
              <a:rPr lang="cs-CZ" sz="1600" dirty="0" err="1"/>
              <a:t>industrial</a:t>
            </a:r>
            <a:r>
              <a:rPr lang="de-DE" sz="1600" dirty="0"/>
              <a:t> </a:t>
            </a:r>
            <a:r>
              <a:rPr lang="cs-CZ" sz="1600" dirty="0" err="1"/>
              <a:t>structures</a:t>
            </a:r>
            <a:r>
              <a:rPr lang="cs-CZ" sz="1600" dirty="0"/>
              <a:t> are </a:t>
            </a:r>
            <a:r>
              <a:rPr lang="cs-CZ" sz="1600" dirty="0" err="1"/>
              <a:t>changing</a:t>
            </a:r>
            <a:r>
              <a:rPr lang="de-DE" sz="1600" dirty="0"/>
              <a:t>.</a:t>
            </a:r>
          </a:p>
          <a:p>
            <a:r>
              <a:rPr lang="cs-CZ" sz="1600" dirty="0"/>
              <a:t>The Transformation Map is a support instrument for the timely recognition of changes on </a:t>
            </a:r>
            <a:r>
              <a:rPr lang="de-DE" sz="1600" dirty="0"/>
              <a:t>company</a:t>
            </a:r>
            <a:r>
              <a:rPr lang="cs-CZ" sz="1600" dirty="0"/>
              <a:t> level </a:t>
            </a:r>
            <a:r>
              <a:rPr lang="de-DE" sz="1600" dirty="0"/>
              <a:t>in order to</a:t>
            </a:r>
            <a:r>
              <a:rPr lang="cs-CZ" sz="1600" dirty="0"/>
              <a:t> shape them actively. </a:t>
            </a:r>
          </a:p>
          <a:p>
            <a:endParaRPr lang="de-DE" sz="16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Actively</a:t>
            </a:r>
            <a:r>
              <a:rPr lang="cs-CZ" dirty="0"/>
              <a:t> </a:t>
            </a:r>
            <a:r>
              <a:rPr lang="cs-CZ" dirty="0" err="1"/>
              <a:t>Shaping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Transformation</a:t>
            </a:r>
            <a:endParaRPr lang="de-DE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570" y="1732335"/>
            <a:ext cx="3895682" cy="34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4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1600" b="1" dirty="0"/>
              <a:t>Raising </a:t>
            </a:r>
            <a:r>
              <a:rPr lang="cs-CZ" sz="1600" b="1" dirty="0"/>
              <a:t>awareness of </a:t>
            </a:r>
            <a:r>
              <a:rPr lang="cs-CZ" sz="1600" dirty="0"/>
              <a:t>opportunities and risks of the t</a:t>
            </a:r>
            <a:r>
              <a:rPr lang="de-DE" sz="1600" dirty="0"/>
              <a:t>ransformation </a:t>
            </a:r>
            <a:r>
              <a:rPr lang="cs-CZ" sz="1600" dirty="0"/>
              <a:t>in</a:t>
            </a:r>
            <a:r>
              <a:rPr lang="de-DE" sz="1600" dirty="0"/>
              <a:t> a</a:t>
            </a:r>
            <a:r>
              <a:rPr lang="cs-CZ" sz="1600" dirty="0"/>
              <a:t> company through conducting surveys in as many companies as possible</a:t>
            </a:r>
            <a:r>
              <a:rPr lang="de-DE" sz="1600" dirty="0"/>
              <a:t>.</a:t>
            </a:r>
          </a:p>
          <a:p>
            <a:r>
              <a:rPr lang="cs-CZ" sz="1600" b="1" dirty="0"/>
              <a:t>Identify</a:t>
            </a:r>
            <a:r>
              <a:rPr lang="de-DE" sz="1600" b="1" dirty="0"/>
              <a:t>ing</a:t>
            </a:r>
            <a:r>
              <a:rPr lang="cs-CZ" sz="1600" b="1" dirty="0"/>
              <a:t> the need for action in companies.</a:t>
            </a:r>
            <a:r>
              <a:rPr lang="de-DE" sz="1600" dirty="0"/>
              <a:t> </a:t>
            </a:r>
            <a:r>
              <a:rPr lang="en-GB" sz="1600" dirty="0"/>
              <a:t>The instrument provides indications for work council members, trade union representatives and operational support officers about upcoming changes </a:t>
            </a:r>
            <a:r>
              <a:rPr lang="cs-CZ" sz="1600" dirty="0"/>
              <a:t>t</a:t>
            </a:r>
            <a:r>
              <a:rPr lang="de-DE" sz="1600" dirty="0"/>
              <a:t>hat will affect the</a:t>
            </a:r>
            <a:r>
              <a:rPr lang="cs-CZ" sz="1600" dirty="0"/>
              <a:t> </a:t>
            </a:r>
            <a:r>
              <a:rPr lang="en-US" sz="1600" dirty="0"/>
              <a:t>employees</a:t>
            </a:r>
            <a:r>
              <a:rPr lang="en-GB" sz="1600" dirty="0"/>
              <a:t>. </a:t>
            </a:r>
            <a:endParaRPr lang="cs-CZ" sz="1600" dirty="0"/>
          </a:p>
          <a:p>
            <a:r>
              <a:rPr lang="cs-CZ" sz="1600" dirty="0"/>
              <a:t>Create </a:t>
            </a:r>
            <a:r>
              <a:rPr lang="cs-CZ" sz="1600" b="1" dirty="0"/>
              <a:t>an overview </a:t>
            </a:r>
            <a:r>
              <a:rPr lang="cs-CZ" sz="1600" dirty="0"/>
              <a:t>about structural changes in companies, </a:t>
            </a:r>
            <a:r>
              <a:rPr lang="cs-CZ" sz="1600" b="1" dirty="0"/>
              <a:t>branch offices</a:t>
            </a:r>
            <a:r>
              <a:rPr lang="cs-CZ" sz="1600" dirty="0"/>
              <a:t>, </a:t>
            </a:r>
            <a:r>
              <a:rPr lang="cs-CZ" sz="1600" b="1" dirty="0"/>
              <a:t>districts, </a:t>
            </a:r>
            <a:r>
              <a:rPr lang="cs-CZ" sz="1600" dirty="0"/>
              <a:t>regions and branches</a:t>
            </a:r>
            <a:r>
              <a:rPr lang="de-DE" sz="1600" dirty="0"/>
              <a:t>.</a:t>
            </a:r>
          </a:p>
          <a:p>
            <a:r>
              <a:rPr lang="cs-CZ" sz="1600" dirty="0"/>
              <a:t>Development of </a:t>
            </a:r>
            <a:r>
              <a:rPr lang="cs-CZ" sz="1600" b="1" dirty="0"/>
              <a:t>political demands </a:t>
            </a:r>
            <a:r>
              <a:rPr lang="cs-CZ" sz="1600" dirty="0"/>
              <a:t>to </a:t>
            </a:r>
            <a:r>
              <a:rPr lang="de-DE" sz="1600" dirty="0"/>
              <a:t>enforce the general</a:t>
            </a:r>
            <a:r>
              <a:rPr lang="cs-CZ" sz="1600" dirty="0"/>
              <a:t> </a:t>
            </a:r>
            <a:r>
              <a:rPr lang="de-DE" sz="1600" dirty="0"/>
              <a:t>framework</a:t>
            </a:r>
            <a:r>
              <a:rPr lang="cs-CZ" sz="1600" dirty="0"/>
              <a:t> </a:t>
            </a:r>
            <a:r>
              <a:rPr lang="de-DE" sz="1600" dirty="0"/>
              <a:t>needed </a:t>
            </a:r>
            <a:r>
              <a:rPr lang="cs-CZ" sz="1600" dirty="0"/>
              <a:t>for shaping </a:t>
            </a:r>
            <a:r>
              <a:rPr lang="de-DE" sz="1600" dirty="0"/>
              <a:t>the</a:t>
            </a:r>
            <a:r>
              <a:rPr lang="cs-CZ" sz="1600" dirty="0"/>
              <a:t> structural transition in a social way</a:t>
            </a:r>
            <a:r>
              <a:rPr lang="de-DE" sz="1600" dirty="0"/>
              <a:t>.</a:t>
            </a:r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Which objectives do we want to a</a:t>
            </a:r>
            <a:r>
              <a:rPr lang="de-DE" dirty="0"/>
              <a:t>chieve</a:t>
            </a:r>
            <a:r>
              <a:rPr lang="cs-CZ" dirty="0"/>
              <a:t> </a:t>
            </a:r>
            <a:r>
              <a:rPr lang="de-DE" dirty="0"/>
              <a:t>with</a:t>
            </a:r>
            <a:r>
              <a:rPr lang="cs-CZ" dirty="0"/>
              <a:t> the Transformation Map?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570" y="1732335"/>
            <a:ext cx="3895682" cy="34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3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1600" dirty="0"/>
              <a:t>The changes are identified and loca</a:t>
            </a:r>
            <a:r>
              <a:rPr lang="de-DE" sz="1600" dirty="0"/>
              <a:t>ted</a:t>
            </a:r>
            <a:r>
              <a:rPr lang="cs-CZ" sz="1600" dirty="0"/>
              <a:t> with a questionnaire. </a:t>
            </a:r>
            <a:r>
              <a:rPr lang="cs-CZ" sz="1600" dirty="0" err="1"/>
              <a:t>This</a:t>
            </a:r>
            <a:r>
              <a:rPr lang="cs-CZ" sz="1600" dirty="0"/>
              <a:t> </a:t>
            </a:r>
            <a:r>
              <a:rPr lang="cs-CZ" sz="1600" dirty="0" err="1"/>
              <a:t>concerns</a:t>
            </a:r>
            <a:r>
              <a:rPr lang="cs-CZ" sz="1600" dirty="0"/>
              <a:t> </a:t>
            </a:r>
            <a:r>
              <a:rPr lang="cs-CZ" sz="1600" dirty="0" err="1"/>
              <a:t>especially</a:t>
            </a:r>
            <a:r>
              <a:rPr lang="cs-CZ" sz="1600" dirty="0"/>
              <a:t> these </a:t>
            </a:r>
            <a:r>
              <a:rPr lang="cs-CZ" sz="1600" dirty="0" err="1"/>
              <a:t>fields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activity</a:t>
            </a:r>
            <a:r>
              <a:rPr lang="cs-CZ" sz="1600" dirty="0"/>
              <a:t>: </a:t>
            </a:r>
            <a:endParaRPr lang="de-DE" sz="1600" dirty="0"/>
          </a:p>
          <a:p>
            <a:pPr lvl="1"/>
            <a:r>
              <a:rPr lang="cs-CZ" sz="1600" dirty="0" err="1"/>
              <a:t>Employment</a:t>
            </a:r>
            <a:r>
              <a:rPr lang="de-DE" sz="1600" dirty="0"/>
              <a:t>, </a:t>
            </a:r>
            <a:r>
              <a:rPr lang="cs-CZ" sz="1600" dirty="0" err="1"/>
              <a:t>changed</a:t>
            </a:r>
            <a:r>
              <a:rPr lang="de-DE" sz="1600" dirty="0"/>
              <a:t> </a:t>
            </a:r>
            <a:r>
              <a:rPr lang="cs-CZ" sz="1600" dirty="0" err="1"/>
              <a:t>work</a:t>
            </a:r>
            <a:r>
              <a:rPr lang="cs-CZ" sz="1600" dirty="0"/>
              <a:t> </a:t>
            </a:r>
            <a:r>
              <a:rPr lang="cs-CZ" sz="1600" dirty="0" err="1"/>
              <a:t>content</a:t>
            </a:r>
            <a:r>
              <a:rPr lang="cs-CZ" sz="1600" dirty="0"/>
              <a:t> and </a:t>
            </a:r>
            <a:r>
              <a:rPr lang="cs-CZ" sz="1600" dirty="0" err="1"/>
              <a:t>qualification</a:t>
            </a:r>
            <a:r>
              <a:rPr lang="cs-CZ" sz="1600" dirty="0"/>
              <a:t> </a:t>
            </a:r>
            <a:r>
              <a:rPr lang="cs-CZ" sz="1600" dirty="0" err="1"/>
              <a:t>requirements</a:t>
            </a:r>
            <a:endParaRPr lang="de-DE" sz="1600" dirty="0"/>
          </a:p>
          <a:p>
            <a:pPr lvl="1"/>
            <a:r>
              <a:rPr lang="de-DE" sz="1600" dirty="0"/>
              <a:t>Digitalis</a:t>
            </a:r>
            <a:r>
              <a:rPr lang="cs-CZ" sz="1600" dirty="0" err="1"/>
              <a:t>ation</a:t>
            </a:r>
            <a:r>
              <a:rPr lang="de-DE" sz="1600" dirty="0"/>
              <a:t>, n</a:t>
            </a:r>
            <a:r>
              <a:rPr lang="cs-CZ" sz="1600" dirty="0" err="1"/>
              <a:t>ew</a:t>
            </a:r>
            <a:r>
              <a:rPr lang="cs-CZ" sz="1600" dirty="0"/>
              <a:t> </a:t>
            </a:r>
            <a:r>
              <a:rPr lang="cs-CZ" sz="1600" dirty="0" err="1"/>
              <a:t>products</a:t>
            </a:r>
            <a:r>
              <a:rPr lang="de-DE" sz="1600" dirty="0"/>
              <a:t>, </a:t>
            </a:r>
            <a:r>
              <a:rPr lang="cs-CZ" sz="1600" dirty="0" err="1"/>
              <a:t>changes</a:t>
            </a:r>
            <a:r>
              <a:rPr lang="cs-CZ" sz="1600" dirty="0"/>
              <a:t> in </a:t>
            </a:r>
            <a:r>
              <a:rPr lang="cs-CZ" sz="1600" dirty="0" err="1"/>
              <a:t>production</a:t>
            </a:r>
            <a:r>
              <a:rPr lang="cs-CZ" sz="1600" dirty="0"/>
              <a:t> and </a:t>
            </a:r>
            <a:r>
              <a:rPr lang="cs-CZ" sz="1600" dirty="0" err="1"/>
              <a:t>administration</a:t>
            </a:r>
            <a:endParaRPr lang="de-DE" sz="1600" dirty="0"/>
          </a:p>
          <a:p>
            <a:pPr lvl="1"/>
            <a:r>
              <a:rPr lang="cs-CZ" sz="1600" dirty="0"/>
              <a:t>Outsourcing</a:t>
            </a:r>
            <a:r>
              <a:rPr lang="de-DE" sz="1600" dirty="0"/>
              <a:t>, </a:t>
            </a:r>
            <a:r>
              <a:rPr lang="cs-CZ" sz="1600" dirty="0" err="1"/>
              <a:t>new</a:t>
            </a:r>
            <a:r>
              <a:rPr lang="cs-CZ" sz="1600" dirty="0"/>
              <a:t> business </a:t>
            </a:r>
            <a:r>
              <a:rPr lang="cs-CZ" sz="1600" dirty="0" err="1"/>
              <a:t>models</a:t>
            </a:r>
            <a:r>
              <a:rPr lang="cs-CZ" sz="1600" dirty="0"/>
              <a:t> and </a:t>
            </a:r>
            <a:r>
              <a:rPr lang="cs-CZ" sz="1600" dirty="0" err="1"/>
              <a:t>company</a:t>
            </a:r>
            <a:r>
              <a:rPr lang="cs-CZ" sz="1600" dirty="0"/>
              <a:t> </a:t>
            </a:r>
            <a:r>
              <a:rPr lang="cs-CZ" sz="1600" dirty="0" err="1"/>
              <a:t>policy</a:t>
            </a:r>
            <a:r>
              <a:rPr lang="cs-CZ" sz="1600" dirty="0"/>
              <a:t> </a:t>
            </a:r>
            <a:endParaRPr lang="de-DE" sz="1600" dirty="0"/>
          </a:p>
          <a:p>
            <a:pPr lvl="1"/>
            <a:r>
              <a:rPr lang="cs-CZ" sz="1600" dirty="0"/>
              <a:t>The questionnaire will be filled in</a:t>
            </a:r>
            <a:r>
              <a:rPr lang="de-DE" sz="1600" dirty="0"/>
              <a:t> by</a:t>
            </a:r>
            <a:r>
              <a:rPr lang="cs-CZ" sz="1600" dirty="0"/>
              <a:t> a company </a:t>
            </a:r>
            <a:r>
              <a:rPr lang="de-DE" sz="1600" dirty="0"/>
              <a:t> </a:t>
            </a:r>
            <a:r>
              <a:rPr lang="cs-CZ" sz="1600" dirty="0" err="1"/>
              <a:t>working</a:t>
            </a:r>
            <a:r>
              <a:rPr lang="cs-CZ" sz="1600" dirty="0"/>
              <a:t> </a:t>
            </a:r>
            <a:r>
              <a:rPr lang="cs-CZ" sz="1600" dirty="0" err="1"/>
              <a:t>group</a:t>
            </a:r>
            <a:r>
              <a:rPr lang="cs-CZ" sz="1600" dirty="0"/>
              <a:t> </a:t>
            </a:r>
            <a:r>
              <a:rPr lang="de-DE" sz="1600" dirty="0"/>
              <a:t>(</a:t>
            </a:r>
            <a:r>
              <a:rPr lang="cs-CZ" sz="1600" dirty="0" err="1"/>
              <a:t>work</a:t>
            </a:r>
            <a:r>
              <a:rPr lang="cs-CZ" sz="1600" dirty="0"/>
              <a:t> </a:t>
            </a:r>
            <a:r>
              <a:rPr lang="cs-CZ" sz="1600" dirty="0" err="1"/>
              <a:t>council</a:t>
            </a:r>
            <a:r>
              <a:rPr lang="cs-CZ" sz="1600" dirty="0"/>
              <a:t> and </a:t>
            </a:r>
            <a:r>
              <a:rPr lang="cs-CZ" sz="1600" dirty="0" err="1"/>
              <a:t>trade</a:t>
            </a:r>
            <a:r>
              <a:rPr lang="cs-CZ" sz="1600" dirty="0"/>
              <a:t> union </a:t>
            </a:r>
            <a:r>
              <a:rPr lang="cs-CZ" sz="1600" dirty="0" err="1"/>
              <a:t>representatives</a:t>
            </a:r>
            <a:r>
              <a:rPr lang="de-DE" sz="1600" dirty="0"/>
              <a:t>)</a:t>
            </a:r>
            <a:r>
              <a:rPr lang="cs-CZ" sz="1600" dirty="0"/>
              <a:t> together with </a:t>
            </a:r>
            <a:r>
              <a:rPr lang="de-DE" sz="1600" dirty="0"/>
              <a:t>the </a:t>
            </a:r>
            <a:r>
              <a:rPr lang="cs-CZ" sz="1600" dirty="0"/>
              <a:t>operational support officer during a workshop.</a:t>
            </a:r>
            <a:r>
              <a:rPr lang="de-DE" sz="1600" dirty="0"/>
              <a:t> </a:t>
            </a:r>
          </a:p>
          <a:p>
            <a:pPr lvl="1"/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survey</a:t>
            </a:r>
            <a:r>
              <a:rPr lang="cs-CZ" sz="1600" dirty="0"/>
              <a:t> </a:t>
            </a:r>
            <a:r>
              <a:rPr lang="cs-CZ" sz="1600" dirty="0" err="1"/>
              <a:t>takes</a:t>
            </a:r>
            <a:r>
              <a:rPr lang="cs-CZ" sz="1600" dirty="0"/>
              <a:t> </a:t>
            </a:r>
            <a:r>
              <a:rPr lang="cs-CZ" sz="1600" dirty="0" err="1"/>
              <a:t>about</a:t>
            </a:r>
            <a:r>
              <a:rPr lang="cs-CZ" sz="1600" dirty="0"/>
              <a:t> </a:t>
            </a:r>
            <a:r>
              <a:rPr lang="cs-CZ" sz="1600" dirty="0" err="1"/>
              <a:t>three</a:t>
            </a:r>
            <a:r>
              <a:rPr lang="cs-CZ" sz="1600" dirty="0"/>
              <a:t> </a:t>
            </a:r>
            <a:r>
              <a:rPr lang="cs-CZ" sz="1600" dirty="0" err="1"/>
              <a:t>hours</a:t>
            </a:r>
            <a:r>
              <a:rPr lang="de-DE" sz="1600" dirty="0"/>
              <a:t>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de-DE" dirty="0"/>
              <a:t>Transformation</a:t>
            </a:r>
            <a:r>
              <a:rPr lang="cs-CZ" dirty="0"/>
              <a:t> Map and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de-DE" dirty="0"/>
              <a:t>?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570" y="1732139"/>
            <a:ext cx="3895682" cy="3417642"/>
          </a:xfrm>
          <a:prstGeom prst="rect">
            <a:avLst/>
          </a:prstGeom>
        </p:spPr>
      </p:pic>
      <p:pic>
        <p:nvPicPr>
          <p:cNvPr id="13" name="Bildplatzhalter 1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20501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6" y="1080002"/>
            <a:ext cx="6054515" cy="3338577"/>
          </a:xfrm>
        </p:spPr>
        <p:txBody>
          <a:bodyPr>
            <a:normAutofit/>
          </a:bodyPr>
          <a:lstStyle/>
          <a:p>
            <a:r>
              <a:rPr lang="cs-CZ" sz="1600" dirty="0"/>
              <a:t>A</a:t>
            </a:r>
            <a:r>
              <a:rPr lang="de-DE" sz="1600" dirty="0"/>
              <a:t>n</a:t>
            </a:r>
            <a:r>
              <a:rPr lang="cs-CZ" sz="1600" dirty="0"/>
              <a:t> operational support officer makes an appointment with </a:t>
            </a:r>
            <a:r>
              <a:rPr lang="de-DE" sz="1600" dirty="0"/>
              <a:t>the </a:t>
            </a:r>
            <a:r>
              <a:rPr lang="cs-CZ" sz="1600" dirty="0"/>
              <a:t>work council for the preparation of</a:t>
            </a:r>
            <a:r>
              <a:rPr lang="de-DE" sz="1600" dirty="0"/>
              <a:t> the</a:t>
            </a:r>
            <a:r>
              <a:rPr lang="cs-CZ" sz="1600" dirty="0"/>
              <a:t> workshop</a:t>
            </a:r>
            <a:r>
              <a:rPr lang="de-DE" sz="1600" dirty="0"/>
              <a:t>.</a:t>
            </a:r>
            <a:r>
              <a:rPr lang="cs-CZ" sz="1600" dirty="0"/>
              <a:t> </a:t>
            </a:r>
            <a:endParaRPr lang="de-DE" sz="1600" dirty="0"/>
          </a:p>
          <a:p>
            <a:r>
              <a:rPr lang="de-DE" sz="1600" dirty="0"/>
              <a:t>A f</a:t>
            </a:r>
            <a:r>
              <a:rPr lang="cs-CZ" sz="1600" dirty="0"/>
              <a:t>irst </a:t>
            </a:r>
            <a:r>
              <a:rPr lang="de-DE" sz="1600" dirty="0"/>
              <a:t>section</a:t>
            </a:r>
            <a:r>
              <a:rPr lang="cs-CZ" sz="1600" dirty="0"/>
              <a:t> of </a:t>
            </a:r>
            <a:r>
              <a:rPr lang="de-DE" sz="1600" dirty="0"/>
              <a:t>the </a:t>
            </a:r>
            <a:r>
              <a:rPr lang="cs-CZ" sz="1600" dirty="0"/>
              <a:t>questions c</a:t>
            </a:r>
            <a:r>
              <a:rPr lang="de-DE" sz="1600" dirty="0"/>
              <a:t>an</a:t>
            </a:r>
            <a:r>
              <a:rPr lang="cs-CZ" sz="1600" dirty="0"/>
              <a:t> be answered in advance</a:t>
            </a:r>
            <a:r>
              <a:rPr lang="de-DE" sz="1600" dirty="0"/>
              <a:t>.</a:t>
            </a:r>
          </a:p>
          <a:p>
            <a:r>
              <a:rPr lang="cs-CZ" sz="1600" dirty="0"/>
              <a:t>The rest of the questions will be answered </a:t>
            </a:r>
            <a:r>
              <a:rPr lang="de-DE" sz="1600" dirty="0"/>
              <a:t>during the</a:t>
            </a:r>
            <a:r>
              <a:rPr lang="cs-CZ" sz="1600" dirty="0"/>
              <a:t> workshops or in a working group. For this p</a:t>
            </a:r>
            <a:r>
              <a:rPr lang="de-DE" sz="1600" dirty="0"/>
              <a:t>u</a:t>
            </a:r>
            <a:r>
              <a:rPr lang="cs-CZ" sz="1600" dirty="0"/>
              <a:t>rpose there </a:t>
            </a:r>
            <a:r>
              <a:rPr lang="de-DE" sz="1600" dirty="0"/>
              <a:t>are</a:t>
            </a:r>
            <a:r>
              <a:rPr lang="cs-CZ" sz="1600" dirty="0"/>
              <a:t> supporting materials</a:t>
            </a:r>
            <a:r>
              <a:rPr lang="de-DE" sz="1600" dirty="0"/>
              <a:t>. (Flipcharts)</a:t>
            </a:r>
          </a:p>
          <a:p>
            <a:r>
              <a:rPr lang="de-DE" sz="1600" dirty="0"/>
              <a:t>Subsequently, t</a:t>
            </a:r>
            <a:r>
              <a:rPr lang="cs-CZ" sz="1600" dirty="0"/>
              <a:t>he answers will be </a:t>
            </a:r>
            <a:r>
              <a:rPr lang="de-DE" sz="1600" dirty="0"/>
              <a:t>entered</a:t>
            </a:r>
            <a:r>
              <a:rPr lang="cs-CZ" sz="1600" dirty="0"/>
              <a:t> by </a:t>
            </a:r>
            <a:r>
              <a:rPr lang="de-DE" sz="1600" dirty="0"/>
              <a:t>the</a:t>
            </a:r>
            <a:r>
              <a:rPr lang="cs-CZ" sz="1600" dirty="0"/>
              <a:t> </a:t>
            </a:r>
            <a:r>
              <a:rPr lang="de-DE" sz="1600" dirty="0"/>
              <a:t>suppert officer </a:t>
            </a:r>
            <a:r>
              <a:rPr lang="cs-CZ" sz="1600" dirty="0"/>
              <a:t>in</a:t>
            </a:r>
            <a:r>
              <a:rPr lang="de-DE" sz="1600" dirty="0"/>
              <a:t>to</a:t>
            </a:r>
            <a:r>
              <a:rPr lang="cs-CZ" sz="1600" dirty="0"/>
              <a:t> a statistic</a:t>
            </a:r>
            <a:r>
              <a:rPr lang="de-DE" sz="1600" dirty="0"/>
              <a:t>al</a:t>
            </a:r>
            <a:r>
              <a:rPr lang="cs-CZ" sz="1600" dirty="0"/>
              <a:t> tool</a:t>
            </a:r>
            <a:r>
              <a:rPr lang="de-DE" sz="1600" dirty="0"/>
              <a:t>. After that, the</a:t>
            </a:r>
            <a:r>
              <a:rPr lang="cs-CZ" sz="1600" dirty="0"/>
              <a:t> final results c</a:t>
            </a:r>
            <a:r>
              <a:rPr lang="de-DE" sz="1600" dirty="0"/>
              <a:t>an</a:t>
            </a:r>
            <a:r>
              <a:rPr lang="cs-CZ" sz="1600" dirty="0"/>
              <a:t> be printed</a:t>
            </a:r>
            <a:r>
              <a:rPr lang="de-DE" sz="1600" dirty="0"/>
              <a:t>.</a:t>
            </a:r>
          </a:p>
          <a:p>
            <a:r>
              <a:rPr lang="cs-CZ" sz="1600" dirty="0"/>
              <a:t>A visual presentation of the comparative data will be </a:t>
            </a:r>
            <a:r>
              <a:rPr lang="de-DE" sz="1600" dirty="0"/>
              <a:t>given</a:t>
            </a:r>
            <a:r>
              <a:rPr lang="cs-CZ" sz="1600" dirty="0"/>
              <a:t> </a:t>
            </a:r>
            <a:r>
              <a:rPr lang="de-DE" sz="1600" dirty="0"/>
              <a:t>later </a:t>
            </a:r>
            <a:r>
              <a:rPr lang="cs-CZ" sz="1600" dirty="0"/>
              <a:t>after the compl</a:t>
            </a:r>
            <a:r>
              <a:rPr lang="de-DE" sz="1600" dirty="0"/>
              <a:t>e</a:t>
            </a:r>
            <a:r>
              <a:rPr lang="cs-CZ" sz="1600" dirty="0"/>
              <a:t>tion of the survey</a:t>
            </a:r>
            <a:r>
              <a:rPr lang="de-DE" sz="1600" dirty="0"/>
              <a:t>.</a:t>
            </a:r>
          </a:p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survey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to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conducted</a:t>
            </a:r>
            <a:r>
              <a:rPr lang="cs-CZ" sz="1600" dirty="0"/>
              <a:t> </a:t>
            </a:r>
            <a:r>
              <a:rPr lang="cs-CZ" sz="1600" dirty="0" err="1"/>
              <a:t>until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end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April</a:t>
            </a:r>
            <a:r>
              <a:rPr lang="cs-CZ" sz="1600" dirty="0"/>
              <a:t> in as many </a:t>
            </a:r>
            <a:r>
              <a:rPr lang="cs-CZ" sz="1600" dirty="0" err="1"/>
              <a:t>companies</a:t>
            </a:r>
            <a:r>
              <a:rPr lang="cs-CZ" sz="1600" dirty="0"/>
              <a:t> as </a:t>
            </a:r>
            <a:r>
              <a:rPr lang="cs-CZ" sz="1600" dirty="0" err="1"/>
              <a:t>possible</a:t>
            </a:r>
            <a:r>
              <a:rPr lang="cs-CZ" sz="1600" dirty="0"/>
              <a:t>. </a:t>
            </a:r>
            <a:endParaRPr lang="de-DE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How</a:t>
            </a:r>
            <a:r>
              <a:rPr lang="cs-CZ" dirty="0"/>
              <a:t> is the </a:t>
            </a:r>
            <a:r>
              <a:rPr lang="de-DE" dirty="0"/>
              <a:t>process organized?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697" y="1135177"/>
            <a:ext cx="2180844" cy="21370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697" y="3429338"/>
            <a:ext cx="2424303" cy="12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6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6" y="1080002"/>
            <a:ext cx="6055200" cy="3338577"/>
          </a:xfrm>
        </p:spPr>
        <p:txBody>
          <a:bodyPr>
            <a:normAutofit/>
          </a:bodyPr>
          <a:lstStyle/>
          <a:p>
            <a:r>
              <a:rPr lang="cs-CZ" sz="1600" dirty="0"/>
              <a:t>We identify </a:t>
            </a:r>
            <a:r>
              <a:rPr lang="de-DE" sz="1600" dirty="0"/>
              <a:t>potential</a:t>
            </a:r>
            <a:r>
              <a:rPr lang="cs-CZ" sz="1600" dirty="0"/>
              <a:t> </a:t>
            </a:r>
            <a:r>
              <a:rPr lang="cs-CZ" sz="1600" b="1" dirty="0"/>
              <a:t>risks and opportunities</a:t>
            </a:r>
            <a:r>
              <a:rPr lang="de-DE" sz="1600" b="1" dirty="0"/>
              <a:t> </a:t>
            </a:r>
            <a:r>
              <a:rPr lang="cs-CZ" sz="1600" dirty="0"/>
              <a:t>in a company</a:t>
            </a:r>
            <a:r>
              <a:rPr lang="de-DE" sz="1600" dirty="0"/>
              <a:t>.</a:t>
            </a:r>
          </a:p>
          <a:p>
            <a:r>
              <a:rPr lang="cs-CZ" sz="1600" dirty="0"/>
              <a:t>The </a:t>
            </a:r>
            <a:r>
              <a:rPr lang="cs-CZ" sz="1600" b="1" dirty="0"/>
              <a:t>results</a:t>
            </a:r>
            <a:r>
              <a:rPr lang="cs-CZ" sz="1600" dirty="0"/>
              <a:t> show a</a:t>
            </a:r>
            <a:r>
              <a:rPr lang="de-DE" sz="1600" dirty="0"/>
              <a:t> </a:t>
            </a:r>
            <a:r>
              <a:rPr lang="de-DE" sz="1600" b="1" dirty="0"/>
              <a:t>profile of </a:t>
            </a:r>
            <a:r>
              <a:rPr lang="cs-CZ" sz="1600" b="1" dirty="0"/>
              <a:t>change </a:t>
            </a:r>
            <a:r>
              <a:rPr lang="cs-CZ" sz="1600" dirty="0"/>
              <a:t>for every company with information about</a:t>
            </a:r>
            <a:r>
              <a:rPr lang="de-DE" sz="1600" dirty="0"/>
              <a:t> the areas that require structuring. </a:t>
            </a:r>
            <a:r>
              <a:rPr lang="cs-CZ" sz="1600" dirty="0"/>
              <a:t>The essential results will be graphically displayed in a</a:t>
            </a:r>
            <a:r>
              <a:rPr lang="de-DE" sz="1600" dirty="0"/>
              <a:t>n</a:t>
            </a:r>
            <a:r>
              <a:rPr lang="cs-CZ" sz="1600" dirty="0"/>
              <a:t> overview (map)</a:t>
            </a:r>
            <a:r>
              <a:rPr lang="de-DE" sz="1600" dirty="0"/>
              <a:t>. </a:t>
            </a:r>
          </a:p>
          <a:p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develop</a:t>
            </a:r>
            <a:r>
              <a:rPr lang="cs-CZ" sz="1600" dirty="0"/>
              <a:t> </a:t>
            </a:r>
            <a:r>
              <a:rPr lang="cs-CZ" sz="1600" dirty="0" err="1"/>
              <a:t>an</a:t>
            </a:r>
            <a:r>
              <a:rPr lang="cs-CZ" sz="1600" dirty="0"/>
              <a:t> </a:t>
            </a:r>
            <a:r>
              <a:rPr lang="cs-CZ" sz="1600" dirty="0" err="1"/>
              <a:t>action</a:t>
            </a:r>
            <a:r>
              <a:rPr lang="cs-CZ" sz="1600" dirty="0"/>
              <a:t> </a:t>
            </a:r>
            <a:r>
              <a:rPr lang="cs-CZ" sz="1600" dirty="0" err="1"/>
              <a:t>plan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shaping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transformation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a </a:t>
            </a:r>
            <a:r>
              <a:rPr lang="cs-CZ" sz="1600" dirty="0" err="1"/>
              <a:t>company</a:t>
            </a:r>
            <a:r>
              <a:rPr lang="cs-CZ" sz="1600" dirty="0"/>
              <a:t>. </a:t>
            </a:r>
            <a:endParaRPr lang="de-DE" sz="1600" dirty="0"/>
          </a:p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dates</a:t>
            </a:r>
            <a:r>
              <a:rPr lang="cs-CZ" sz="1600" dirty="0"/>
              <a:t> </a:t>
            </a:r>
            <a:r>
              <a:rPr lang="cs-CZ" sz="1600" dirty="0" err="1"/>
              <a:t>could</a:t>
            </a:r>
            <a:r>
              <a:rPr lang="cs-CZ" sz="1600" dirty="0"/>
              <a:t>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summarized</a:t>
            </a:r>
            <a:r>
              <a:rPr lang="cs-CZ" sz="1600" dirty="0"/>
              <a:t> in </a:t>
            </a:r>
            <a:r>
              <a:rPr lang="cs-CZ" sz="1600" dirty="0" err="1"/>
              <a:t>in</a:t>
            </a:r>
            <a:r>
              <a:rPr lang="cs-CZ" sz="1600" dirty="0"/>
              <a:t> </a:t>
            </a:r>
            <a:r>
              <a:rPr lang="cs-CZ" sz="1600" dirty="0" err="1"/>
              <a:t>branch</a:t>
            </a:r>
            <a:r>
              <a:rPr lang="cs-CZ" sz="1600" dirty="0"/>
              <a:t> </a:t>
            </a:r>
            <a:r>
              <a:rPr lang="cs-CZ" sz="1600" dirty="0" err="1"/>
              <a:t>offices</a:t>
            </a:r>
            <a:r>
              <a:rPr lang="cs-CZ" sz="1600" dirty="0"/>
              <a:t>, </a:t>
            </a:r>
            <a:r>
              <a:rPr lang="cs-CZ" sz="1600" dirty="0" err="1"/>
              <a:t>regions</a:t>
            </a:r>
            <a:r>
              <a:rPr lang="cs-CZ" sz="1600" dirty="0"/>
              <a:t>, and </a:t>
            </a:r>
            <a:r>
              <a:rPr lang="cs-CZ" sz="1600" dirty="0" err="1"/>
              <a:t>branches</a:t>
            </a:r>
            <a:r>
              <a:rPr lang="cs-CZ" sz="1600" dirty="0"/>
              <a:t>. </a:t>
            </a:r>
            <a:r>
              <a:rPr lang="de-DE" sz="1600" dirty="0"/>
              <a:t> </a:t>
            </a:r>
          </a:p>
          <a:p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get</a:t>
            </a:r>
            <a:r>
              <a:rPr lang="cs-CZ" sz="1600" dirty="0"/>
              <a:t> </a:t>
            </a:r>
            <a:r>
              <a:rPr lang="cs-CZ" sz="1600" dirty="0" err="1"/>
              <a:t>important</a:t>
            </a:r>
            <a:r>
              <a:rPr lang="cs-CZ" sz="1600" dirty="0"/>
              <a:t> </a:t>
            </a:r>
            <a:r>
              <a:rPr lang="cs-CZ" sz="1600" dirty="0" err="1"/>
              <a:t>indications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a </a:t>
            </a:r>
            <a:r>
              <a:rPr lang="cs-CZ" sz="1600" dirty="0" err="1"/>
              <a:t>good</a:t>
            </a:r>
            <a:r>
              <a:rPr lang="cs-CZ" sz="1600" dirty="0"/>
              <a:t> </a:t>
            </a:r>
            <a:r>
              <a:rPr lang="cs-CZ" sz="1600" dirty="0" err="1"/>
              <a:t>trade</a:t>
            </a:r>
            <a:r>
              <a:rPr lang="cs-CZ" sz="1600" dirty="0"/>
              <a:t> union </a:t>
            </a:r>
            <a:r>
              <a:rPr lang="cs-CZ" sz="1600" dirty="0" err="1"/>
              <a:t>industry</a:t>
            </a:r>
            <a:r>
              <a:rPr lang="cs-CZ" sz="1600" dirty="0"/>
              <a:t> </a:t>
            </a:r>
            <a:r>
              <a:rPr lang="cs-CZ" sz="1600" dirty="0" err="1"/>
              <a:t>policy</a:t>
            </a:r>
            <a:r>
              <a:rPr lang="cs-CZ" sz="1600" dirty="0"/>
              <a:t>.</a:t>
            </a:r>
            <a:endParaRPr lang="de-DE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benefits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de-DE" dirty="0"/>
              <a:t>Transformation</a:t>
            </a:r>
            <a:r>
              <a:rPr lang="cs-CZ" dirty="0"/>
              <a:t> Map</a:t>
            </a:r>
            <a:r>
              <a:rPr lang="de-DE" dirty="0"/>
              <a:t>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697" y="1135177"/>
            <a:ext cx="1999774" cy="21050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697" y="3429338"/>
            <a:ext cx="2424303" cy="12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7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Good luck </a:t>
            </a:r>
            <a:r>
              <a:rPr lang="de-DE" dirty="0"/>
              <a:t>with</a:t>
            </a:r>
            <a:r>
              <a:rPr lang="cs-CZ" dirty="0"/>
              <a:t> the implementation!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283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IG Metall Farben">
      <a:dk1>
        <a:srgbClr val="E2051A"/>
      </a:dk1>
      <a:lt1>
        <a:srgbClr val="FFFFFF"/>
      </a:lt1>
      <a:dk2>
        <a:srgbClr val="646363"/>
      </a:dk2>
      <a:lt2>
        <a:srgbClr val="FFFFFF"/>
      </a:lt2>
      <a:accent1>
        <a:srgbClr val="EAB500"/>
      </a:accent1>
      <a:accent2>
        <a:srgbClr val="8F2C33"/>
      </a:accent2>
      <a:accent3>
        <a:srgbClr val="2F80AB"/>
      </a:accent3>
      <a:accent4>
        <a:srgbClr val="5B9945"/>
      </a:accent4>
      <a:accent5>
        <a:srgbClr val="646363"/>
      </a:accent5>
      <a:accent6>
        <a:srgbClr val="DADADA"/>
      </a:accent6>
      <a:hlink>
        <a:srgbClr val="E3051B"/>
      </a:hlink>
      <a:folHlink>
        <a:srgbClr val="3C3C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G-Powerpoint-Vorlage-2019" id="{E342808C-BACA-8940-967F-89C14B111D37}" vid="{351F2524-505C-E343-BCA8-40704520660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IMG-Powerpoint-Vorlage-2019</Template>
  <TotalTime>190</TotalTime>
  <Words>532</Words>
  <Application>Microsoft Office PowerPoint</Application>
  <PresentationFormat>On-screen Show (16:9)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Meta for IGM Pro</vt:lpstr>
      <vt:lpstr>Meta Head for IGM Pro Cd Bk</vt:lpstr>
      <vt:lpstr>Meta Head for IGM Pro Cd Lt</vt:lpstr>
      <vt:lpstr>Meta Head for IGM Pro Cond Ligh</vt:lpstr>
      <vt:lpstr>Meta OT</vt:lpstr>
      <vt:lpstr>Office</vt:lpstr>
      <vt:lpstr>Transformation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luck with the implementation!</vt:lpstr>
    </vt:vector>
  </TitlesOfParts>
  <Company>IG Metall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Minten, Jonas</dc:creator>
  <cp:lastModifiedBy>Claudia</cp:lastModifiedBy>
  <cp:revision>27</cp:revision>
  <dcterms:created xsi:type="dcterms:W3CDTF">2019-01-30T12:43:51Z</dcterms:created>
  <dcterms:modified xsi:type="dcterms:W3CDTF">2019-05-10T13:03:04Z</dcterms:modified>
</cp:coreProperties>
</file>