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6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1" r:id="rId21"/>
    <p:sldId id="277" r:id="rId22"/>
    <p:sldId id="278" r:id="rId23"/>
    <p:sldId id="279" r:id="rId24"/>
    <p:sldId id="283" r:id="rId25"/>
    <p:sldId id="287" r:id="rId26"/>
    <p:sldId id="293" r:id="rId27"/>
    <p:sldId id="294" r:id="rId28"/>
    <p:sldId id="284" r:id="rId29"/>
    <p:sldId id="285" r:id="rId30"/>
    <p:sldId id="289" r:id="rId31"/>
    <p:sldId id="290" r:id="rId32"/>
    <p:sldId id="292" r:id="rId33"/>
    <p:sldId id="291" r:id="rId34"/>
    <p:sldId id="280" r:id="rId35"/>
    <p:sldId id="28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Collective bargaining coverage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Sheet1!$A$3:$A$30</c:f>
              <c:strCache>
                <c:ptCount val="28"/>
                <c:pt idx="0">
                  <c:v>LT</c:v>
                </c:pt>
                <c:pt idx="1">
                  <c:v>Poland</c:v>
                </c:pt>
                <c:pt idx="2">
                  <c:v>Greece </c:v>
                </c:pt>
                <c:pt idx="3">
                  <c:v>Hungary</c:v>
                </c:pt>
                <c:pt idx="4">
                  <c:v>Slovak R</c:v>
                </c:pt>
                <c:pt idx="5">
                  <c:v>LV</c:v>
                </c:pt>
                <c:pt idx="6">
                  <c:v>Ireland</c:v>
                </c:pt>
                <c:pt idx="7">
                  <c:v>Czech R</c:v>
                </c:pt>
                <c:pt idx="8">
                  <c:v>DE</c:v>
                </c:pt>
                <c:pt idx="9">
                  <c:v>Lux</c:v>
                </c:pt>
                <c:pt idx="10">
                  <c:v>NL</c:v>
                </c:pt>
                <c:pt idx="11">
                  <c:v>PT</c:v>
                </c:pt>
                <c:pt idx="12">
                  <c:v>SL</c:v>
                </c:pt>
                <c:pt idx="21">
                  <c:v>Spain</c:v>
                </c:pt>
                <c:pt idx="22">
                  <c:v>DK</c:v>
                </c:pt>
                <c:pt idx="23">
                  <c:v>Sweden</c:v>
                </c:pt>
                <c:pt idx="24">
                  <c:v>FI</c:v>
                </c:pt>
                <c:pt idx="25">
                  <c:v>BE</c:v>
                </c:pt>
                <c:pt idx="26">
                  <c:v>FR</c:v>
                </c:pt>
                <c:pt idx="27">
                  <c:v>Austria</c:v>
                </c:pt>
              </c:strCache>
            </c:strRef>
          </c:cat>
          <c:val>
            <c:numRef>
              <c:f>Sheet1!$B$3:$B$30</c:f>
              <c:numCache>
                <c:formatCode>General</c:formatCode>
                <c:ptCount val="28"/>
                <c:pt idx="0">
                  <c:v>7.9</c:v>
                </c:pt>
                <c:pt idx="1">
                  <c:v>13</c:v>
                </c:pt>
                <c:pt idx="2">
                  <c:v>14</c:v>
                </c:pt>
                <c:pt idx="3">
                  <c:v>21.8</c:v>
                </c:pt>
                <c:pt idx="4">
                  <c:v>24</c:v>
                </c:pt>
                <c:pt idx="5">
                  <c:v>27</c:v>
                </c:pt>
                <c:pt idx="6">
                  <c:v>34</c:v>
                </c:pt>
                <c:pt idx="7">
                  <c:v>34</c:v>
                </c:pt>
                <c:pt idx="8">
                  <c:v>54</c:v>
                </c:pt>
                <c:pt idx="9">
                  <c:v>57</c:v>
                </c:pt>
                <c:pt idx="10">
                  <c:v>75.599999999999994</c:v>
                </c:pt>
                <c:pt idx="11">
                  <c:v>73</c:v>
                </c:pt>
                <c:pt idx="12">
                  <c:v>78</c:v>
                </c:pt>
                <c:pt idx="21">
                  <c:v>80</c:v>
                </c:pt>
                <c:pt idx="22">
                  <c:v>82</c:v>
                </c:pt>
                <c:pt idx="23">
                  <c:v>88</c:v>
                </c:pt>
                <c:pt idx="24">
                  <c:v>86</c:v>
                </c:pt>
                <c:pt idx="25">
                  <c:v>96</c:v>
                </c:pt>
                <c:pt idx="26">
                  <c:v>98</c:v>
                </c:pt>
                <c:pt idx="27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2-4B22-97D3-9508F190E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0025599"/>
        <c:axId val="1450018527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Sheet1!$A$3:$A$30</c:f>
              <c:strCache>
                <c:ptCount val="28"/>
                <c:pt idx="0">
                  <c:v>LT</c:v>
                </c:pt>
                <c:pt idx="1">
                  <c:v>Poland</c:v>
                </c:pt>
                <c:pt idx="2">
                  <c:v>Greece </c:v>
                </c:pt>
                <c:pt idx="3">
                  <c:v>Hungary</c:v>
                </c:pt>
                <c:pt idx="4">
                  <c:v>Slovak R</c:v>
                </c:pt>
                <c:pt idx="5">
                  <c:v>LV</c:v>
                </c:pt>
                <c:pt idx="6">
                  <c:v>Ireland</c:v>
                </c:pt>
                <c:pt idx="7">
                  <c:v>Czech R</c:v>
                </c:pt>
                <c:pt idx="8">
                  <c:v>DE</c:v>
                </c:pt>
                <c:pt idx="9">
                  <c:v>Lux</c:v>
                </c:pt>
                <c:pt idx="10">
                  <c:v>NL</c:v>
                </c:pt>
                <c:pt idx="11">
                  <c:v>PT</c:v>
                </c:pt>
                <c:pt idx="12">
                  <c:v>SL</c:v>
                </c:pt>
                <c:pt idx="21">
                  <c:v>Spain</c:v>
                </c:pt>
                <c:pt idx="22">
                  <c:v>DK</c:v>
                </c:pt>
                <c:pt idx="23">
                  <c:v>Sweden</c:v>
                </c:pt>
                <c:pt idx="24">
                  <c:v>FI</c:v>
                </c:pt>
                <c:pt idx="25">
                  <c:v>BE</c:v>
                </c:pt>
                <c:pt idx="26">
                  <c:v>FR</c:v>
                </c:pt>
                <c:pt idx="27">
                  <c:v>Austria</c:v>
                </c:pt>
              </c:strCache>
            </c:strRef>
          </c:cat>
          <c:val>
            <c:numRef>
              <c:f>Sheet1!$C$3:$C$30</c:f>
              <c:numCache>
                <c:formatCode>General</c:formatCode>
                <c:ptCount val="28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42-4B22-97D3-9508F190E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025599"/>
        <c:axId val="1450018527"/>
      </c:lineChart>
      <c:catAx>
        <c:axId val="145002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018527"/>
        <c:crosses val="autoZero"/>
        <c:auto val="1"/>
        <c:lblAlgn val="ctr"/>
        <c:lblOffset val="100"/>
        <c:noMultiLvlLbl val="0"/>
      </c:catAx>
      <c:valAx>
        <c:axId val="145001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02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A215-2CBE-48ED-9FA9-DF88B3414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771F-B587-4CFE-9173-D8FCAFC18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EC6D-9524-4FED-86DD-A4F4FEE8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8104-7FB2-458A-9150-FDD184B5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74662-B6EF-4E05-AABA-F0C1D32A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6559-C784-4570-BF48-2CBA01AC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3708E-2475-4FC7-AB8E-D448A39D6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16CE-24D2-4605-965C-159940CC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4E87-2348-4E6A-A6EA-D9F37358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EFFE-F201-47DC-A1B0-AACC80D5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AC458-6BA7-4851-B42C-0E8F1B227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DB304-8B3C-4D15-8C2D-3434DC0AE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6207F-3277-4343-99A3-0E5C113C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93B0B-30E7-40CE-B56C-CDF4410E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0830A-650E-42FB-861B-35C433AB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4B30-61D5-407F-A634-97C152F4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2B22-D77C-4CD9-B4AB-4E9140461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438E-15EE-4B28-BA95-75FD4A9F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DF0D-980A-484A-AFEC-15B34539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15F6-006D-4E4E-95A3-18AD6610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6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8320-CC23-47F5-A47E-DDB4F47B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AD3D4-91E9-407C-9153-D8B11C932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D1E86-1E12-4985-A783-D9E905AC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6529-28CB-4332-BF76-FA0796D3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4CE0-0FF7-4718-A56A-0AFFB425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52A8-0BE8-47B6-AFEE-40C6802A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7233-C198-43AF-B5FF-D85FEF1D9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B9EDE-E7F7-4E84-A2ED-3C185F31A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5C9C-2455-4BEE-8BC1-11AB0699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546A-174B-4D5E-8EE6-A5731A0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3D258-50CA-4F00-88DC-110ECA08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4C72-95AE-4C1D-8C38-886CD813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13342-BAF7-4A70-AE9F-1397A4CC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6649A-F3AD-4401-9246-06D191569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862EB-173F-409A-9101-2A877FDC3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93D58-9139-4725-A846-EAAF52D0E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3D592-EDCC-4B20-9725-58BAEB45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DC448-53FF-4BC7-938C-4940094E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DCDD5-BA63-4AB4-B5CF-4FD052DE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43AD-00A5-45D3-A5F8-112165F0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6814F-AB25-4C2A-9581-75731AF3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A89D7-1C36-4F3E-8727-0A2EE47C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A0748-03C8-4502-8B5F-C7AB1B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09E6D-65BA-486E-90D3-0D615CC3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7D379-324B-4EE4-A445-8E7E9E0F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0E699-E5E0-45DB-B247-E129F3B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6D15-A6EC-4754-97BF-64AA595E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F48B-8A72-4524-8540-5F2159AB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52155-DCC4-4AAD-89E6-06CF2961B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4A7AE-FD18-4667-97E7-9AE1FF4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7182-D94C-45D6-B6F4-2B25AAE6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A7328-D050-4F59-B8AC-8DCD086A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E07E-4DF1-478A-979D-7626D78B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BA195-9B26-44AA-81FE-41CB27BEB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3E858-295E-486A-B78E-00E6548C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D98BD-816F-4211-8112-0DA873B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30E23-6CDA-46D9-9E86-E1D690F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D75A0-9824-4281-9679-BB01B7D3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3DA80-137C-4A91-8070-8B4338CE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92A01-1B0B-4E16-BFCC-6D2623DD8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FAE9-C9A2-4E15-81C3-CAEB99A7A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6E9D-AAC2-4D18-8C43-86F4AF68FA6B}" type="datetimeFigureOut">
              <a:rPr lang="en-US" smtClean="0"/>
              <a:t>13-Oct-2022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B059-7955-4D6C-A5CB-C8DA3F1A8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1E4D1-F663-4C71-8907-57D033328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B1238-35E2-4C16-83C4-9EB84318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nssen@tuac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9438"/>
            <a:ext cx="7150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048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4450" y="2057400"/>
            <a:ext cx="7010400" cy="33528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  <a:t>Together in Action</a:t>
            </a:r>
            <a:br>
              <a:rPr lang="en-US" sz="200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</a:br>
            <a:r>
              <a:rPr lang="en-US" sz="2000" spc="300" dirty="0" err="1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  <a:t>industriAll</a:t>
            </a:r>
            <a:r>
              <a:rPr lang="en-US" sz="200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  <a:t> webinar </a:t>
            </a:r>
            <a:br>
              <a:rPr lang="en-US" sz="200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</a:br>
            <a:br>
              <a:rPr lang="en-US" sz="360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</a:br>
            <a:r>
              <a:rPr lang="en-US" sz="3600" b="1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  <a:t>Growing Inequalities: From Cost-of-Living Crisis to a New Jobs Crisis </a:t>
            </a:r>
            <a:endParaRPr lang="en-US" sz="36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33600" y="5410200"/>
            <a:ext cx="5645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kern="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  <a:hlinkClick r:id="rId4"/>
              </a:rPr>
              <a:t>janssen@tuac.org</a:t>
            </a:r>
            <a:endParaRPr lang="en-US" sz="1400" kern="0" spc="300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kern="0" spc="300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rPr>
              <a:t>October 2022</a:t>
            </a:r>
            <a:endParaRPr lang="en-US" sz="1400" kern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E5A4-8455-4361-AFDC-FF56164C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Decades of increasing inequalities (3)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03C2B5-A1C0-4CD2-8495-4FE6D5F25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020" y="2248693"/>
            <a:ext cx="7749680" cy="4244181"/>
          </a:xfrm>
        </p:spPr>
      </p:pic>
    </p:spTree>
    <p:extLst>
      <p:ext uri="{BB962C8B-B14F-4D97-AF65-F5344CB8AC3E}">
        <p14:creationId xmlns:p14="http://schemas.microsoft.com/office/powerpoint/2010/main" val="179824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23C6-20D5-4AE9-93ED-570D7A4A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cost of high and rising inequalities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6ACF6-29A9-4F6F-8451-97296DC4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Entrench and recreate poverty and low living standards over the generations </a:t>
            </a:r>
          </a:p>
          <a:p>
            <a:pPr lvl="1"/>
            <a:r>
              <a:rPr lang="en-US" dirty="0"/>
              <a:t>Holding back growth and economic recovery</a:t>
            </a:r>
          </a:p>
          <a:p>
            <a:pPr lvl="1"/>
            <a:r>
              <a:rPr lang="en-US" dirty="0"/>
              <a:t>Root of financial market instability</a:t>
            </a:r>
          </a:p>
          <a:p>
            <a:pPr lvl="1"/>
            <a:r>
              <a:rPr lang="en-US" dirty="0"/>
              <a:t>Destroy capital of trust – which is key to finding compromises to shocks and crisis</a:t>
            </a:r>
          </a:p>
          <a:p>
            <a:pPr lvl="1"/>
            <a:r>
              <a:rPr lang="en-US" dirty="0"/>
              <a:t>Danger to democracy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4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167-77AB-49BE-BA1B-B563255F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Why? Markets unleashed (1)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E6B45-0954-4119-89DC-1155648C5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51" y="1384183"/>
            <a:ext cx="4093827" cy="37553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04E5C-9AEC-4BBD-B172-984BCB13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81" y="1543574"/>
            <a:ext cx="5766557" cy="32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D606-873C-4110-9B83-6B39BA95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Why? “Markets unleashed” (2)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B122D4-AD3C-46B6-B91C-7860EAEB7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577" y="1910775"/>
            <a:ext cx="7073186" cy="4248150"/>
          </a:xfrm>
        </p:spPr>
      </p:pic>
    </p:spTree>
    <p:extLst>
      <p:ext uri="{BB962C8B-B14F-4D97-AF65-F5344CB8AC3E}">
        <p14:creationId xmlns:p14="http://schemas.microsoft.com/office/powerpoint/2010/main" val="155155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C646-8FD7-4090-ADF5-0E6895E8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58"/>
            <a:ext cx="10515600" cy="1325563"/>
          </a:xfrm>
        </p:spPr>
        <p:txBody>
          <a:bodyPr/>
          <a:lstStyle/>
          <a:p>
            <a:r>
              <a:rPr lang="en-GB" b="1" dirty="0"/>
              <a:t>Part 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C063E-DF5E-4431-A4D4-D8CB37DA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“Cost-of- Living”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2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48B9-4823-45BD-AD01-FAA9E897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Headline inflation skyrocketing</a:t>
            </a:r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B12672-4B1E-4081-BB56-F8BD6B609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73" y="1929468"/>
            <a:ext cx="5310232" cy="35482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CBB9E-9B7D-42CC-8D18-9257EBE2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5" y="2055302"/>
            <a:ext cx="5925422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293F-A66A-4468-A39C-D0AB47E6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Reasons behind soaring energy prices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CBAC-61AD-49FC-9208-F2ABE1F7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Strong recovery in the aftermath of COVID-19 with oil supply lagging behind </a:t>
            </a:r>
          </a:p>
          <a:p>
            <a:pPr lvl="1"/>
            <a:r>
              <a:rPr lang="en-GB" dirty="0"/>
              <a:t>Gas spot delivery squeezed by Russia</a:t>
            </a:r>
          </a:p>
          <a:p>
            <a:pPr lvl="1"/>
            <a:r>
              <a:rPr lang="en-GB" dirty="0"/>
              <a:t>Ukraine war</a:t>
            </a:r>
          </a:p>
          <a:p>
            <a:pPr lvl="1"/>
            <a:r>
              <a:rPr lang="en-GB" dirty="0"/>
              <a:t>Food: weather events (climate change) plus second-round effect of energy prices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5A4F-4088-48B1-BBC7-264A3374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170"/>
          </a:xfrm>
        </p:spPr>
        <p:txBody>
          <a:bodyPr/>
          <a:lstStyle/>
          <a:p>
            <a:r>
              <a:rPr lang="en-GB" b="1" dirty="0"/>
              <a:t>“Poorest under pressure” (Only?)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3C71F-46B9-4F38-917A-34F85D0BB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299" y="1543574"/>
            <a:ext cx="7164197" cy="5092117"/>
          </a:xfrm>
        </p:spPr>
      </p:pic>
    </p:spTree>
    <p:extLst>
      <p:ext uri="{BB962C8B-B14F-4D97-AF65-F5344CB8AC3E}">
        <p14:creationId xmlns:p14="http://schemas.microsoft.com/office/powerpoint/2010/main" val="227736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DC04-783E-45F1-9574-2453D54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Direct hit on purchasing power of wages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5C4498-5174-466C-BA13-ED149B4AA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17" y="2353469"/>
            <a:ext cx="7823783" cy="3295650"/>
          </a:xfrm>
        </p:spPr>
      </p:pic>
    </p:spTree>
    <p:extLst>
      <p:ext uri="{BB962C8B-B14F-4D97-AF65-F5344CB8AC3E}">
        <p14:creationId xmlns:p14="http://schemas.microsoft.com/office/powerpoint/2010/main" val="260136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0000-8CE1-451D-83C4-FE1705A0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High inflation eroding the real value of statutory minimum wages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C1F01-2FDE-4F86-AF49-5CD166635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798" y="2053431"/>
            <a:ext cx="8036653" cy="3895725"/>
          </a:xfrm>
        </p:spPr>
      </p:pic>
    </p:spTree>
    <p:extLst>
      <p:ext uri="{BB962C8B-B14F-4D97-AF65-F5344CB8AC3E}">
        <p14:creationId xmlns:p14="http://schemas.microsoft.com/office/powerpoint/2010/main" val="8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6CE0-17C7-4769-AF47-E0129B5C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Presentation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A97F-6C57-4346-95AB-4A107C67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state of global inequality</a:t>
            </a:r>
          </a:p>
          <a:p>
            <a:r>
              <a:rPr lang="en-GB" dirty="0"/>
              <a:t>“Cost-of-living crisis” requires stronger wage formation</a:t>
            </a:r>
          </a:p>
          <a:p>
            <a:r>
              <a:rPr lang="en-GB" dirty="0"/>
              <a:t>Return of the old economic policy narrative risks fuelling a crisis and stooking higher inequalities  </a:t>
            </a:r>
          </a:p>
          <a:p>
            <a:r>
              <a:rPr lang="en-GB" dirty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BF40-2EBA-44DE-ACF7-37861B97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double blow for low pay workers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2A9ED-4E6D-47D7-9283-4BFDCF803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404" y="2220119"/>
            <a:ext cx="8179266" cy="3562350"/>
          </a:xfrm>
        </p:spPr>
      </p:pic>
    </p:spTree>
    <p:extLst>
      <p:ext uri="{BB962C8B-B14F-4D97-AF65-F5344CB8AC3E}">
        <p14:creationId xmlns:p14="http://schemas.microsoft.com/office/powerpoint/2010/main" val="344725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A733-1EC0-4CAA-B7E9-50C1B35C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Policy messages from recent OECD Employment Outlook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CFC7-F48D-477A-A8B6-CDF0A650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“Bold action is vital to support living standards of the most vulnerable”</a:t>
            </a:r>
          </a:p>
          <a:p>
            <a:r>
              <a:rPr lang="en-US" dirty="0"/>
              <a:t>“The sharp rise in energy and food prices is a cost that risks falling disproportionally on the most vulnerable, low-income households. </a:t>
            </a:r>
            <a:r>
              <a:rPr lang="en-US" u="sng" dirty="0"/>
              <a:t>Comprehensive negotiations between governments, workers and firms will be key to fairly share this cost</a:t>
            </a:r>
            <a:r>
              <a:rPr lang="en-US" dirty="0"/>
              <a:t>: none of them can absorb it alone.</a:t>
            </a:r>
          </a:p>
          <a:p>
            <a:r>
              <a:rPr lang="en-US" dirty="0"/>
              <a:t>“Adjust the minimum wage to maintain effective purchasing power for low-paid workers is among the policy options that could be considered by governments”.</a:t>
            </a:r>
          </a:p>
          <a:p>
            <a:r>
              <a:rPr lang="en-US" dirty="0"/>
              <a:t>“Protecting living standards also requires rebalancing bargaining power between employers and workers, so that workers can effectively bargain for their wage on a level playing field”.</a:t>
            </a:r>
          </a:p>
          <a:p>
            <a:r>
              <a:rPr lang="en-US" dirty="0"/>
              <a:t>“Rebalancing bargaining power, however, also means giving a new impetus to collective bargaining and, therefore, accompanying the efforts of unions and employer </a:t>
            </a:r>
            <a:r>
              <a:rPr lang="en-US" dirty="0" err="1"/>
              <a:t>organisations</a:t>
            </a:r>
            <a:r>
              <a:rPr lang="en-US" dirty="0"/>
              <a:t> to expand their membership and enlarge the coverage of collective agreements”.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3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7365-AEF6-4E1C-B6B3-6F45FA22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Further background: New Analysis on Employer Power in the labour market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5678-DAE5-4A68-A7A9-08F4A568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Labour markets are not “competitive” but “monopsonic”</a:t>
            </a:r>
          </a:p>
          <a:p>
            <a:r>
              <a:rPr lang="en-GB" dirty="0"/>
              <a:t>Similar to monopoly in product markets: </a:t>
            </a:r>
          </a:p>
          <a:p>
            <a:pPr lvl="1"/>
            <a:r>
              <a:rPr lang="en-GB" dirty="0"/>
              <a:t>A monopolist limits the production of goods and services so he can sell at high prices and make extra profits</a:t>
            </a:r>
          </a:p>
          <a:p>
            <a:pPr lvl="1"/>
            <a:r>
              <a:rPr lang="en-GB" dirty="0"/>
              <a:t>Monopsony employers limit hiring of workers so they can pay lower wages and have higher profits. Bad for wages, bad for jobs.</a:t>
            </a:r>
          </a:p>
          <a:p>
            <a:r>
              <a:rPr lang="en-GB" dirty="0"/>
              <a:t>OECD - messages </a:t>
            </a:r>
          </a:p>
          <a:p>
            <a:pPr lvl="1"/>
            <a:r>
              <a:rPr lang="en-GB" dirty="0"/>
              <a:t>Monopsony in labour markets is pervasive </a:t>
            </a:r>
          </a:p>
          <a:p>
            <a:pPr lvl="1"/>
            <a:r>
              <a:rPr lang="en-GB" dirty="0"/>
              <a:t>Countervailing powers : More mobile workers but also collective bargaining and minimum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0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66F9-CFE9-4352-88A4-1E8F0AC8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 III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9AAC-0614-48A2-884F-5AB56BBC7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“”Cost of Living” crisis to a new Economic crisis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1B65-EBE3-44B9-812B-64C3A646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Major shift in narrative of central banks: Get high inflation down, “whatever the cost”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A3B0EA-B570-463B-BF9B-C8A24C0A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129" y="2239861"/>
            <a:ext cx="9706062" cy="4026715"/>
          </a:xfrm>
        </p:spPr>
      </p:pic>
    </p:spTree>
    <p:extLst>
      <p:ext uri="{BB962C8B-B14F-4D97-AF65-F5344CB8AC3E}">
        <p14:creationId xmlns:p14="http://schemas.microsoft.com/office/powerpoint/2010/main" val="342301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4C25-7F4E-4EAC-998E-39581A50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Unprecedented tightening : Risk of a global recession (1)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DCE4C-BAE3-4C0B-B741-59996D463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0" y="2575420"/>
            <a:ext cx="8556771" cy="2689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785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731E-C8B6-4291-BECB-5657B185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Unprecedented tightening : Risk of a global recession (2)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06BC6-CE8A-4800-9748-6BF6CBC08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74" y="2164360"/>
            <a:ext cx="8078598" cy="4077049"/>
          </a:xfrm>
        </p:spPr>
      </p:pic>
    </p:spTree>
    <p:extLst>
      <p:ext uri="{BB962C8B-B14F-4D97-AF65-F5344CB8AC3E}">
        <p14:creationId xmlns:p14="http://schemas.microsoft.com/office/powerpoint/2010/main" val="1304026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61A0-42A1-4514-9DB8-044DFA4E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Unprecedented tightening : Risk of a global recession (3)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BBAAF1-FA8F-4990-A7BD-E0EC989B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8" y="2139193"/>
            <a:ext cx="7701094" cy="404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958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E456-3E32-4291-95FA-3A89935D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are central banks hitting the brakes?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194F-38B8-46AD-971F-FC609EA4C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Blaming COVID related fiscal policy for boosting aggregate demand way above aggregate supply potential of their domestic economies</a:t>
            </a:r>
          </a:p>
          <a:p>
            <a:r>
              <a:rPr lang="en-GB" dirty="0"/>
              <a:t>Does not make sense : High inflation essentially originates from the outside/ global energy markets, implying that:</a:t>
            </a:r>
          </a:p>
          <a:p>
            <a:pPr lvl="1"/>
            <a:r>
              <a:rPr lang="en-GB" dirty="0"/>
              <a:t>Tightening monetary policy does not do anything to remedy this </a:t>
            </a:r>
          </a:p>
          <a:p>
            <a:pPr lvl="1"/>
            <a:r>
              <a:rPr lang="en-GB" dirty="0"/>
              <a:t>Aggregate demand already reduced because purchasing power is redistributed from the domestic economy to the energy producing countries </a:t>
            </a:r>
          </a:p>
          <a:p>
            <a:pPr lvl="1"/>
            <a:r>
              <a:rPr lang="en-GB" dirty="0"/>
              <a:t>Such price hikes tend to be volatile and may stop (return to much lower inflation) or may even reverse (too low inflation).</a:t>
            </a:r>
          </a:p>
          <a:p>
            <a:pPr lvl="1"/>
            <a:r>
              <a:rPr lang="en-GB" dirty="0"/>
              <a:t>Monetary policy reacting to such high headline inflation translates global price volatility into domestic economy volatility: Unstable domestic environment not good for growth. 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03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1BE-FD72-4AD4-8238-5CC55DAF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are central banks hitting the brakes ?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F05E-BCEB-4A65-8F1A-36EB29D4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inflation risks becoming self-sustained: Shift in mass psychology  towards high inflationary expectations with wage-price spirals  as a result</a:t>
            </a:r>
          </a:p>
          <a:p>
            <a:r>
              <a:rPr lang="en-GB" dirty="0"/>
              <a:t>To avoid psychology of high inflation from becoming entrenched, hit the brakes now. If not, inflation expectations will edge up requiring more action to squeeze demand/an even deeper recession later.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9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104F-1ABF-4EEF-A7CB-028C550E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 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CCB9-131C-4546-8159-31956148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State of Global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6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9C02-C1D6-4EC9-817C-5AC6DA97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look at inflationary expectations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1FC23-60F1-4D4D-898E-947FA155E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796" y="2277269"/>
            <a:ext cx="7117141" cy="3448050"/>
          </a:xfrm>
        </p:spPr>
      </p:pic>
    </p:spTree>
    <p:extLst>
      <p:ext uri="{BB962C8B-B14F-4D97-AF65-F5344CB8AC3E}">
        <p14:creationId xmlns:p14="http://schemas.microsoft.com/office/powerpoint/2010/main" val="413300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40DB-4FF9-42F9-9386-DC7A434E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Not the seventies either (1)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A9F672-ACB4-44F1-992C-6A85B2D33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183" y="1535185"/>
            <a:ext cx="8019875" cy="3952009"/>
          </a:xfrm>
        </p:spPr>
      </p:pic>
    </p:spTree>
    <p:extLst>
      <p:ext uri="{BB962C8B-B14F-4D97-AF65-F5344CB8AC3E}">
        <p14:creationId xmlns:p14="http://schemas.microsoft.com/office/powerpoint/2010/main" val="2201887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FC67-81C8-4D0C-AD2F-C69D7CD1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Not the seventies either (2)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297F30-54CF-4E76-BD22-484EC688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738" y="1690689"/>
            <a:ext cx="7624849" cy="3877468"/>
          </a:xfrm>
        </p:spPr>
      </p:pic>
    </p:spTree>
    <p:extLst>
      <p:ext uri="{BB962C8B-B14F-4D97-AF65-F5344CB8AC3E}">
        <p14:creationId xmlns:p14="http://schemas.microsoft.com/office/powerpoint/2010/main" val="931077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CEE6-E463-40F8-A2FD-0A4429F9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risk being overlooked: Consequences of labour market hysteresis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95EF-8833-4BFD-BB58-60B21ECD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Labour market hysteresis: Cyclical unemployment becoming structural because</a:t>
            </a:r>
          </a:p>
          <a:p>
            <a:pPr lvl="1"/>
            <a:r>
              <a:rPr lang="en-GB" dirty="0"/>
              <a:t>Unemployed workers loose skills </a:t>
            </a:r>
          </a:p>
          <a:p>
            <a:pPr lvl="1"/>
            <a:r>
              <a:rPr lang="en-GB" dirty="0"/>
              <a:t>Employers start discriminating against long term unemployed </a:t>
            </a:r>
          </a:p>
          <a:p>
            <a:pPr lvl="1"/>
            <a:r>
              <a:rPr lang="en-GB" dirty="0"/>
              <a:t>Capital gets destroyed. When demand recovers, the capital to employ workers  is missing .</a:t>
            </a:r>
          </a:p>
          <a:p>
            <a:r>
              <a:rPr lang="en-GB" dirty="0"/>
              <a:t>Implication: Monetary policy pushing for a recession in the hope of avoiding the need to take more drastic measures in the future may make things worse by weakening future aggregate supply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0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B9FC-21DA-42EC-8C73-EC2136F1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Concluding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41D9-FC28-435A-B700-362692B82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Big challenges ahead</a:t>
            </a:r>
          </a:p>
          <a:p>
            <a:pPr lvl="1"/>
            <a:r>
              <a:rPr lang="en-GB" dirty="0"/>
              <a:t>Upgrade collective bargaining and wage formation systems </a:t>
            </a:r>
          </a:p>
          <a:p>
            <a:pPr lvl="1"/>
            <a:r>
              <a:rPr lang="en-GB" dirty="0"/>
              <a:t>Shift towards an employment friendly macroeconomic policy narrative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Opportunity for a </a:t>
            </a:r>
            <a:r>
              <a:rPr lang="en-GB" u="sng" dirty="0"/>
              <a:t>new new deal 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Looking to past experience</a:t>
            </a:r>
          </a:p>
          <a:p>
            <a:pPr lvl="1"/>
            <a:r>
              <a:rPr lang="en-GB" dirty="0"/>
              <a:t>Looking to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5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5EC1-6857-4089-B569-4D1AD2F7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Deal, Wagner and War spending in the US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BEE81D-D328-4CB5-826C-0CD0A93A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514" y="1825625"/>
            <a:ext cx="9060110" cy="4351338"/>
          </a:xfrm>
        </p:spPr>
      </p:pic>
    </p:spTree>
    <p:extLst>
      <p:ext uri="{BB962C8B-B14F-4D97-AF65-F5344CB8AC3E}">
        <p14:creationId xmlns:p14="http://schemas.microsoft.com/office/powerpoint/2010/main" val="3407064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3A80-8FC0-426C-93D3-7BEA1883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European Minimum Wage Directive</a:t>
            </a: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94CBB7-12F9-4EE7-B857-CF0788B53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729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07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28D6-A175-4EF1-8CF1-ECE4C01E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Income and wealth inequalities are staggering  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6F1451-DDF5-413B-B672-D5D01FDCE3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43" y="1825625"/>
            <a:ext cx="70507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0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5100-43CE-4007-9739-B23DEA02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Inequality lowest in Europe, highest in MENA</a:t>
            </a:r>
            <a:endParaRPr lang="en-US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759CB6B-A7AF-47F0-842F-B935B030F8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68" y="1825625"/>
            <a:ext cx="83400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AF9F-3AA2-403C-B2FC-95F26777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Top 10% earning 10 to 32 times more than the bottom 50%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B647E-5A82-4AB3-9322-81EABCA3D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798" y="2124869"/>
            <a:ext cx="7804339" cy="3752850"/>
          </a:xfrm>
        </p:spPr>
      </p:pic>
    </p:spTree>
    <p:extLst>
      <p:ext uri="{BB962C8B-B14F-4D97-AF65-F5344CB8AC3E}">
        <p14:creationId xmlns:p14="http://schemas.microsoft.com/office/powerpoint/2010/main" val="30013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2CF1-E106-48D8-B48A-720B9A43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Redistribution helps but pre-distribution keeps driving inequality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8F49A-DDB0-4124-BBD6-F98B9FF27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59" y="2205831"/>
            <a:ext cx="8373654" cy="3590925"/>
          </a:xfrm>
        </p:spPr>
      </p:pic>
    </p:spTree>
    <p:extLst>
      <p:ext uri="{BB962C8B-B14F-4D97-AF65-F5344CB8AC3E}">
        <p14:creationId xmlns:p14="http://schemas.microsoft.com/office/powerpoint/2010/main" val="187233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F75A-2CEC-4DD4-883B-D576614C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Decades of increasing inequalities (1)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F7A08-C10F-4FA9-AD6B-A0124DE9C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629" y="2134393"/>
            <a:ext cx="7373921" cy="4023125"/>
          </a:xfrm>
        </p:spPr>
      </p:pic>
    </p:spTree>
    <p:extLst>
      <p:ext uri="{BB962C8B-B14F-4D97-AF65-F5344CB8AC3E}">
        <p14:creationId xmlns:p14="http://schemas.microsoft.com/office/powerpoint/2010/main" val="295049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D401-DDF1-4EB3-A370-F27F6775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Decades of increasing inequalities (2)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925AE-9E6B-48A6-B0FB-C758A31DF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966" y="2134394"/>
            <a:ext cx="7607722" cy="3733800"/>
          </a:xfrm>
        </p:spPr>
      </p:pic>
    </p:spTree>
    <p:extLst>
      <p:ext uri="{BB962C8B-B14F-4D97-AF65-F5344CB8AC3E}">
        <p14:creationId xmlns:p14="http://schemas.microsoft.com/office/powerpoint/2010/main" val="418386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934</Words>
  <Application>Microsoft Office PowerPoint</Application>
  <PresentationFormat>Widescreen</PresentationFormat>
  <Paragraphs>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Gadugi</vt:lpstr>
      <vt:lpstr>Office Theme</vt:lpstr>
      <vt:lpstr>Together in Action industriAll webinar   Growing Inequalities: From Cost-of-Living Crisis to a New Jobs Crisis </vt:lpstr>
      <vt:lpstr>Presentation</vt:lpstr>
      <vt:lpstr>Part I</vt:lpstr>
      <vt:lpstr>Income and wealth inequalities are staggering  </vt:lpstr>
      <vt:lpstr>Inequality lowest in Europe, highest in MENA</vt:lpstr>
      <vt:lpstr>Top 10% earning 10 to 32 times more than the bottom 50%</vt:lpstr>
      <vt:lpstr>Redistribution helps but pre-distribution keeps driving inequality </vt:lpstr>
      <vt:lpstr> Decades of increasing inequalities (1)</vt:lpstr>
      <vt:lpstr>Decades of increasing inequalities (2)</vt:lpstr>
      <vt:lpstr>Decades of increasing inequalities (3)</vt:lpstr>
      <vt:lpstr>The cost of high and rising inequalities </vt:lpstr>
      <vt:lpstr>Why? Markets unleashed (1)</vt:lpstr>
      <vt:lpstr>Why? “Markets unleashed” (2)</vt:lpstr>
      <vt:lpstr>Part II</vt:lpstr>
      <vt:lpstr>Headline inflation skyrocketing</vt:lpstr>
      <vt:lpstr>Reasons behind soaring energy prices</vt:lpstr>
      <vt:lpstr>“Poorest under pressure” (Only?)</vt:lpstr>
      <vt:lpstr>Direct hit on purchasing power of wages </vt:lpstr>
      <vt:lpstr>High inflation eroding the real value of statutory minimum wages</vt:lpstr>
      <vt:lpstr>A double blow for low pay workers</vt:lpstr>
      <vt:lpstr>Policy messages from recent OECD Employment Outlook </vt:lpstr>
      <vt:lpstr>Further background: New Analysis on Employer Power in the labour market </vt:lpstr>
      <vt:lpstr>Part III</vt:lpstr>
      <vt:lpstr>Major shift in narrative of central banks: Get high inflation down, “whatever the cost”</vt:lpstr>
      <vt:lpstr>Unprecedented tightening : Risk of a global recession (1)</vt:lpstr>
      <vt:lpstr>Unprecedented tightening : Risk of a global recession (2)</vt:lpstr>
      <vt:lpstr>Unprecedented tightening : Risk of a global recession (3)</vt:lpstr>
      <vt:lpstr>Why are central banks hitting the brakes? (1)</vt:lpstr>
      <vt:lpstr>Why are central banks hitting the brakes ? (2)</vt:lpstr>
      <vt:lpstr>A look at inflationary expectations </vt:lpstr>
      <vt:lpstr>Not the seventies either (1) </vt:lpstr>
      <vt:lpstr>Not the seventies either (2)</vt:lpstr>
      <vt:lpstr>A risk being overlooked: Consequences of labour market hysteresis</vt:lpstr>
      <vt:lpstr>Concluding</vt:lpstr>
      <vt:lpstr>New Deal, Wagner and War spending in the US</vt:lpstr>
      <vt:lpstr>European Minimum Wage Directive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Inequalities : From Cost-of-Living Crisis to a new Jobs Crisis</dc:title>
  <dc:creator>JANSSEN Ronald, TUAC</dc:creator>
  <cp:lastModifiedBy>JANSSEN Ronald, TUAC</cp:lastModifiedBy>
  <cp:revision>5</cp:revision>
  <dcterms:created xsi:type="dcterms:W3CDTF">2022-10-10T14:18:21Z</dcterms:created>
  <dcterms:modified xsi:type="dcterms:W3CDTF">2022-10-13T09:27:25Z</dcterms:modified>
</cp:coreProperties>
</file>